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vml" ContentType="application/vnd.openxmlformats-officedocument.vmlDrawing"/>
  <Default Extension="jpg" ContentType="image/png"/>
  <Default Extension="cn&amp;app=2002&amp;size=f9999,10000&amp;q=a80&amp;n=0&amp;g=0n&amp;fmt=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audio2.wav" ContentType="audio/wav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315" r:id="rId3"/>
    <p:sldId id="316" r:id="rId4"/>
    <p:sldId id="257" r:id="rId5"/>
    <p:sldId id="317" r:id="rId6"/>
    <p:sldId id="318" r:id="rId7"/>
    <p:sldId id="319" r:id="rId8"/>
    <p:sldId id="259" r:id="rId9"/>
    <p:sldId id="321" r:id="rId10"/>
    <p:sldId id="327" r:id="rId11"/>
    <p:sldId id="261" r:id="rId12"/>
    <p:sldId id="320" r:id="rId13"/>
    <p:sldId id="323" r:id="rId14"/>
    <p:sldId id="263" r:id="rId15"/>
    <p:sldId id="264" r:id="rId16"/>
    <p:sldId id="291" r:id="rId17"/>
    <p:sldId id="330" r:id="rId18"/>
    <p:sldId id="266" r:id="rId19"/>
    <p:sldId id="329" r:id="rId20"/>
    <p:sldId id="324" r:id="rId21"/>
    <p:sldId id="333" r:id="rId22"/>
    <p:sldId id="268" r:id="rId23"/>
    <p:sldId id="269" r:id="rId24"/>
    <p:sldId id="325" r:id="rId25"/>
    <p:sldId id="270" r:id="rId26"/>
    <p:sldId id="358" r:id="rId27"/>
    <p:sldId id="271" r:id="rId28"/>
    <p:sldId id="272" r:id="rId29"/>
    <p:sldId id="326" r:id="rId30"/>
    <p:sldId id="278" r:id="rId31"/>
    <p:sldId id="331" r:id="rId32"/>
    <p:sldId id="356" r:id="rId33"/>
    <p:sldId id="279" r:id="rId34"/>
    <p:sldId id="280" r:id="rId35"/>
    <p:sldId id="281" r:id="rId36"/>
    <p:sldId id="332" r:id="rId37"/>
    <p:sldId id="283" r:id="rId38"/>
    <p:sldId id="282" r:id="rId39"/>
    <p:sldId id="302" r:id="rId40"/>
    <p:sldId id="301" r:id="rId41"/>
    <p:sldId id="335" r:id="rId42"/>
    <p:sldId id="340" r:id="rId43"/>
    <p:sldId id="353" r:id="rId44"/>
    <p:sldId id="357" r:id="rId45"/>
    <p:sldId id="345" r:id="rId46"/>
    <p:sldId id="346" r:id="rId47"/>
    <p:sldId id="337" r:id="rId48"/>
    <p:sldId id="347" r:id="rId49"/>
    <p:sldId id="364" r:id="rId50"/>
    <p:sldId id="350" r:id="rId51"/>
    <p:sldId id="360" r:id="rId52"/>
    <p:sldId id="286" r:id="rId53"/>
    <p:sldId id="354" r:id="rId54"/>
    <p:sldId id="361" r:id="rId55"/>
    <p:sldId id="362" r:id="rId56"/>
    <p:sldId id="363" r:id="rId57"/>
    <p:sldId id="365" r:id="rId58"/>
    <p:sldId id="355" r:id="rId59"/>
    <p:sldId id="289" r:id="rId60"/>
    <p:sldId id="366" r:id="rId61"/>
    <p:sldId id="367" r:id="rId62"/>
    <p:sldId id="368" r:id="rId63"/>
    <p:sldId id="290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2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39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AE556-3D8D-45CF-9CE0-CD62AA1053D7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C868-460B-4900-BA2F-2C71F503E30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02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9%99%8D%E6%B8%A9/9414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8%BF%87%E7%A8%8B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191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乾隆年间来此地开垦的先民用茅草搭建房舍，曾因煮饭造成火灾，将全村烧为灰烬，后来人就为这里取名为“火烧寮”。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3C868-460B-4900-BA2F-2C71F503E30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656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3C868-460B-4900-BA2F-2C71F503E30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771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3C868-460B-4900-BA2F-2C71F503E30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19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165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695C1C4-8AA9-42A3-97BD-AC26DC3E7FD9}" type="slidenum">
              <a:rPr lang="en-US" altLang="zh-CN"/>
              <a:pPr eaLnBrk="1" hangingPunct="1"/>
              <a:t>42</a:t>
            </a:fld>
            <a:endParaRPr lang="en-US" altLang="zh-CN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我国地形复杂多样，地势高低悬殊，使得我国的气候更加复杂多样。</a:t>
            </a:r>
            <a:endParaRPr kumimoji="1" lang="en-US" altLang="zh-CN" sz="1200" b="1" dirty="0" smtClean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 eaLnBrk="1" hangingPunct="1"/>
            <a:endParaRPr lang="zh-CN" altLang="zh-CN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21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789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F8983A-0E3F-4B75-A720-519E2F4AC7AD}" type="slidenum">
              <a:rPr lang="en-US" altLang="zh-CN"/>
              <a:pPr eaLnBrk="1" hangingPunct="1"/>
              <a:t>45</a:t>
            </a:fld>
            <a:endParaRPr lang="en-US" altLang="zh-CN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活动方式爆发式推进跳跃式前进</a:t>
            </a:r>
          </a:p>
        </p:txBody>
      </p:sp>
    </p:spTree>
    <p:extLst>
      <p:ext uri="{BB962C8B-B14F-4D97-AF65-F5344CB8AC3E}">
        <p14:creationId xmlns:p14="http://schemas.microsoft.com/office/powerpoint/2010/main" val="461206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C018086-B0D0-4BD9-A069-F9650E7C1E50}" type="slidenum">
              <a:rPr lang="en-US" altLang="zh-CN"/>
              <a:pPr eaLnBrk="1" hangingPunct="1"/>
              <a:t>50</a:t>
            </a:fld>
            <a:endParaRPr lang="en-US" altLang="zh-CN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44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E36EF50-7CF2-460A-B2FE-D6214FFA4049}" type="slidenum">
              <a:rPr lang="zh-CN" altLang="en-US" smtClean="0"/>
              <a:pPr/>
              <a:t>62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42988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冷空气侵入造成的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降温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，一天内达到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摄氏度以上，而且最低气温在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摄氏度以下，则称此冷空气爆发过程为一次寒潮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过程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3C868-460B-4900-BA2F-2C71F503E304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369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681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681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07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091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03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8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C26C10-4846-4398-BBD6-B0130E6EE40A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读一月等温线图注意：①</a:t>
            </a:r>
            <a:r>
              <a:rPr lang="en-US" altLang="zh-CN"/>
              <a:t>0°C</a:t>
            </a:r>
            <a:r>
              <a:rPr lang="zh-CN" altLang="en-US"/>
              <a:t>等温线</a:t>
            </a:r>
            <a:r>
              <a:rPr lang="en-US" altLang="zh-CN"/>
              <a:t>——</a:t>
            </a:r>
            <a:r>
              <a:rPr lang="zh-CN" altLang="en-US"/>
              <a:t>秦岭</a:t>
            </a:r>
            <a:r>
              <a:rPr lang="en-US" altLang="zh-CN"/>
              <a:t>—</a:t>
            </a:r>
            <a:r>
              <a:rPr lang="zh-CN" altLang="en-US"/>
              <a:t>淮河②等温线的疏密（与</a:t>
            </a:r>
            <a:r>
              <a:rPr lang="en-US" altLang="zh-CN"/>
              <a:t>7</a:t>
            </a:r>
            <a:r>
              <a:rPr lang="zh-CN" altLang="en-US"/>
              <a:t>月等温线比）③几处等温线拐弯处：横断山山河相间处：山谷等温线向北凸，山岭等温线向南凸；雅鲁藏布江谷地：等温线向上游凸；兰州附近河谷④地形对冬季风的影响：青藏高原、云贵高原、海南岛、台湾难以受冬季风影响。⑤最低温处</a:t>
            </a:r>
            <a:r>
              <a:rPr lang="en-US" altLang="zh-CN"/>
              <a:t>——</a:t>
            </a:r>
            <a:r>
              <a:rPr lang="zh-CN" altLang="en-US"/>
              <a:t>漠河 </a:t>
            </a:r>
          </a:p>
        </p:txBody>
      </p:sp>
    </p:spTree>
    <p:extLst>
      <p:ext uri="{BB962C8B-B14F-4D97-AF65-F5344CB8AC3E}">
        <p14:creationId xmlns:p14="http://schemas.microsoft.com/office/powerpoint/2010/main" val="3304972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361834-58FC-42C2-A3FD-86918A9E204B}" type="slidenum">
              <a:rPr lang="en-US" altLang="zh-CN" smtClean="0">
                <a:latin typeface="Arial" pitchFamily="34" charset="0"/>
              </a:rPr>
              <a:pPr/>
              <a:t>20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20070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FE09D5D-587B-4061-A542-C69B9EA3DEF6}" type="slidenum">
              <a:rPr kumimoji="1" lang="en-US" altLang="zh-CN" sz="1200">
                <a:latin typeface="Times New Roman" pitchFamily="18" charset="0"/>
              </a:rPr>
              <a:pPr algn="r"/>
              <a:t>20</a:t>
            </a:fld>
            <a:endParaRPr kumimoji="1" lang="en-US" altLang="zh-CN" sz="1200">
              <a:latin typeface="Times New Roman" pitchFamily="18" charset="0"/>
            </a:endParaRPr>
          </a:p>
        </p:txBody>
      </p:sp>
      <p:sp>
        <p:nvSpPr>
          <p:cNvPr id="200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26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49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994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748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56742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8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0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45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50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25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66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87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414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946E9-8DFC-4BA8-A4B5-9AFC396078ED}" type="datetimeFigureOut">
              <a:rPr lang="zh-CN" altLang="en-US" smtClean="0"/>
              <a:pPr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F132F-BFDF-4E8D-93A1-7332317B58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28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32.png"/><Relationship Id="rId9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cn&amp;app=2002&amp;size=f9999,10000&amp;q=a80&amp;n=0&amp;g=0n&amp;fmt=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32.png"/><Relationship Id="rId9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slide" Target="sl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7.jpe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notesSlide" Target="../notesSlides/notesSlide1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1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845" y="79375"/>
            <a:ext cx="2214880" cy="7067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>
                <a:solidFill>
                  <a:schemeClr val="bg1"/>
                </a:solidFill>
                <a:latin typeface="微软雅黑" charset="-122"/>
                <a:ea typeface="微软雅黑" charset="-122"/>
                <a:cs typeface="方正粗黑宋简体" panose="02000000000000000000" charset="-122"/>
                <a:sym typeface="+mn-ea"/>
              </a:rPr>
              <a:t>中国地理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8362" y="1990040"/>
            <a:ext cx="4314598" cy="2769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tx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第</a:t>
            </a:r>
            <a:r>
              <a:rPr lang="en-US" altLang="zh-CN" sz="6600" b="1" dirty="0">
                <a:solidFill>
                  <a:schemeClr val="tx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3</a:t>
            </a:r>
            <a:r>
              <a:rPr lang="zh-CN" altLang="en-US" sz="6600" b="1" dirty="0">
                <a:solidFill>
                  <a:schemeClr val="tx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讲 </a:t>
            </a:r>
            <a:endParaRPr lang="en-US" altLang="zh-CN" sz="6600" b="1" dirty="0" smtClean="0">
              <a:solidFill>
                <a:schemeClr val="tx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4800" b="1" dirty="0" smtClean="0">
                <a:solidFill>
                  <a:schemeClr val="tx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 </a:t>
            </a:r>
            <a:endParaRPr lang="en-US" altLang="zh-CN" sz="4800" b="1" dirty="0" smtClean="0">
              <a:solidFill>
                <a:schemeClr val="tx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6000" b="1" dirty="0" smtClean="0">
                <a:solidFill>
                  <a:schemeClr val="tx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中国的气候</a:t>
            </a:r>
            <a:endParaRPr lang="en-US" altLang="zh-CN" sz="6000" b="1" dirty="0">
              <a:solidFill>
                <a:schemeClr val="tx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3" name="图片 2" descr="我国气候分布图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960" y="-71120"/>
            <a:ext cx="7578725" cy="64306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11486" y="4158343"/>
            <a:ext cx="1719943" cy="178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88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1600200" y="609601"/>
            <a:ext cx="9067800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☆影响气温的因素：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1.</a:t>
            </a:r>
            <a:r>
              <a:rPr lang="zh-CN" altLang="en-US" sz="2400" b="1" dirty="0">
                <a:solidFill>
                  <a:srgbClr val="0000FF"/>
                </a:solidFill>
              </a:rPr>
              <a:t>纬度（决定因素）</a:t>
            </a:r>
            <a:r>
              <a:rPr lang="zh-CN" altLang="en-US" sz="2400" b="1" dirty="0"/>
              <a:t>：影响太阳高度、昼长、太阳辐射量、气温日较差，年较差（低纬度地区气温日、年较差小于高纬度地区）</a:t>
            </a:r>
            <a:endParaRPr lang="en-US" altLang="zh-CN" sz="24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2.</a:t>
            </a:r>
            <a:r>
              <a:rPr lang="zh-CN" altLang="en-US" sz="2400" b="1" dirty="0">
                <a:solidFill>
                  <a:srgbClr val="0000FF"/>
                </a:solidFill>
              </a:rPr>
              <a:t>大气环流：</a:t>
            </a:r>
            <a:r>
              <a:rPr lang="zh-CN" altLang="en-US" sz="2400" b="1" dirty="0"/>
              <a:t>气压带、风带，季风环流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3.</a:t>
            </a:r>
            <a:r>
              <a:rPr lang="zh-CN" altLang="en-US" sz="2400" b="1" dirty="0">
                <a:solidFill>
                  <a:srgbClr val="0000FF"/>
                </a:solidFill>
              </a:rPr>
              <a:t>地形（高度、地势）</a:t>
            </a:r>
            <a:r>
              <a:rPr lang="zh-CN" altLang="en-US" sz="2400" b="1" dirty="0"/>
              <a:t>：阴坡、阳坡，不同海拔高度的山地、平原、谷地、盆地（如：谷地盆地地形热量不易散失，高大地形对冬季风阻挡，同纬度山地比平原日较差、年较差小等）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4.</a:t>
            </a:r>
            <a:r>
              <a:rPr lang="zh-CN" altLang="en-US" sz="2400" b="1" dirty="0">
                <a:solidFill>
                  <a:srgbClr val="0000FF"/>
                </a:solidFill>
              </a:rPr>
              <a:t>海陆位置：</a:t>
            </a:r>
            <a:r>
              <a:rPr lang="zh-CN" altLang="en-US" sz="2400" b="1" dirty="0"/>
              <a:t>海陆热力性质差异引起气温日较差年较差变化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5.</a:t>
            </a:r>
            <a:r>
              <a:rPr lang="zh-CN" altLang="en-US" sz="2400" b="1" dirty="0">
                <a:solidFill>
                  <a:srgbClr val="0000FF"/>
                </a:solidFill>
              </a:rPr>
              <a:t>洋流：</a:t>
            </a:r>
            <a:r>
              <a:rPr lang="zh-CN" altLang="en-US" sz="2400" b="1" dirty="0"/>
              <a:t>暖流：增温增湿；寒流：降温减湿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6.</a:t>
            </a:r>
            <a:r>
              <a:rPr lang="zh-CN" altLang="en-US" sz="2400" b="1" dirty="0">
                <a:solidFill>
                  <a:srgbClr val="0000FF"/>
                </a:solidFill>
              </a:rPr>
              <a:t>天气状况：</a:t>
            </a:r>
            <a:r>
              <a:rPr lang="zh-CN" altLang="en-US" sz="2400" b="1" dirty="0"/>
              <a:t>云雨多的地方气温日、年较差小于云雨少的地方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7.</a:t>
            </a:r>
            <a:r>
              <a:rPr lang="zh-CN" altLang="en-US" sz="2400" b="1" dirty="0">
                <a:solidFill>
                  <a:srgbClr val="0000FF"/>
                </a:solidFill>
              </a:rPr>
              <a:t>下垫面：</a:t>
            </a:r>
            <a:r>
              <a:rPr lang="zh-CN" altLang="en-US" sz="2400" b="1" dirty="0"/>
              <a:t>地面反射率（冰雪反射率大，气温低）；绿地气温日、年较差小于裸地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8.</a:t>
            </a:r>
            <a:r>
              <a:rPr lang="zh-CN" altLang="en-US" sz="2400" b="1" dirty="0">
                <a:solidFill>
                  <a:srgbClr val="0000FF"/>
                </a:solidFill>
              </a:rPr>
              <a:t>人类活动</a:t>
            </a:r>
            <a:r>
              <a:rPr lang="zh-CN" altLang="en-US" sz="2400" b="1" dirty="0"/>
              <a:t>：热岛效应、温室效应等</a:t>
            </a:r>
            <a:r>
              <a:rPr lang="en-US" altLang="zh-CN" sz="2400" b="1" dirty="0"/>
              <a:t>                       </a:t>
            </a:r>
            <a:endParaRPr lang="zh-CN" altLang="en-US" sz="24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8063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黄色的地图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65" y="656590"/>
            <a:ext cx="3480435" cy="279781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14650" y="825771"/>
            <a:ext cx="3431540" cy="2907030"/>
            <a:chOff x="217654" y="619328"/>
            <a:chExt cx="2573655" cy="2180273"/>
          </a:xfrm>
        </p:grpSpPr>
        <p:pic>
          <p:nvPicPr>
            <p:cNvPr id="29" name="PA-图片 24" descr="几何图形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/>
            <a:srcRect t="1440" r="1346" b="2726"/>
            <a:stretch>
              <a:fillRect/>
            </a:stretch>
          </p:blipFill>
          <p:spPr>
            <a:xfrm>
              <a:off x="384818" y="619328"/>
              <a:ext cx="2142559" cy="1790348"/>
            </a:xfrm>
            <a:prstGeom prst="roundRect">
              <a:avLst/>
            </a:prstGeom>
            <a:ln w="19050">
              <a:solidFill>
                <a:srgbClr val="3DB66B"/>
              </a:solidFill>
            </a:ln>
          </p:spPr>
        </p:pic>
        <p:sp>
          <p:nvSpPr>
            <p:cNvPr id="32" name="文本框 31"/>
            <p:cNvSpPr txBox="1"/>
            <p:nvPr/>
          </p:nvSpPr>
          <p:spPr>
            <a:xfrm>
              <a:off x="217654" y="2419553"/>
              <a:ext cx="2573655" cy="38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b="1">
                  <a:solidFill>
                    <a:srgbClr val="002060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/>
                <a:t>冬至日正午太阳高度示意图</a:t>
              </a:r>
            </a:p>
          </p:txBody>
        </p:sp>
      </p:grpSp>
      <p:cxnSp>
        <p:nvCxnSpPr>
          <p:cNvPr id="36" name="直接连接符 35"/>
          <p:cNvCxnSpPr/>
          <p:nvPr/>
        </p:nvCxnSpPr>
        <p:spPr>
          <a:xfrm flipH="1" flipV="1">
            <a:off x="330123" y="3647429"/>
            <a:ext cx="11655185" cy="851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384208" y="1173988"/>
            <a:ext cx="2488665" cy="1926255"/>
          </a:xfrm>
          <a:prstGeom prst="rect">
            <a:avLst/>
          </a:prstGeom>
          <a:solidFill>
            <a:schemeClr val="bg1">
              <a:lumMod val="95000"/>
              <a:alpha val="56000"/>
            </a:schemeClr>
          </a:solidFill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charset="-122"/>
                <a:ea typeface="微软雅黑" charset="-122"/>
              </a:rPr>
              <a:t>昼长</a:t>
            </a:r>
            <a:r>
              <a:rPr lang="en-US" altLang="zh-CN" sz="1600" b="1" dirty="0">
                <a:latin typeface="微软雅黑" charset="-122"/>
                <a:ea typeface="微软雅黑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charset="-122"/>
                <a:ea typeface="微软雅黑" charset="-122"/>
              </a:rPr>
              <a:t>北方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&lt;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南方</a:t>
            </a:r>
            <a:endParaRPr lang="en-US" altLang="zh-CN" sz="1600" dirty="0"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charset="-122"/>
                <a:ea typeface="微软雅黑" charset="-122"/>
              </a:rPr>
              <a:t>正午太阳高度：</a:t>
            </a:r>
            <a:endParaRPr lang="en-US" altLang="zh-CN" sz="1600" b="1" dirty="0"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charset="-122"/>
                <a:ea typeface="微软雅黑" charset="-122"/>
              </a:rPr>
              <a:t>北方</a:t>
            </a:r>
            <a:r>
              <a:rPr lang="en-US" altLang="zh-CN" sz="1600" dirty="0">
                <a:latin typeface="微软雅黑" charset="-122"/>
                <a:ea typeface="微软雅黑" charset="-122"/>
              </a:rPr>
              <a:t>&lt;</a:t>
            </a:r>
            <a:r>
              <a:rPr lang="zh-CN" altLang="en-US" sz="1600" dirty="0">
                <a:latin typeface="微软雅黑" charset="-122"/>
                <a:ea typeface="微软雅黑" charset="-122"/>
              </a:rPr>
              <a:t>南方</a:t>
            </a:r>
            <a:endParaRPr lang="en-US" altLang="zh-CN" sz="1600" dirty="0">
              <a:latin typeface="微软雅黑" charset="-122"/>
              <a:ea typeface="微软雅黑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84528" y="3822333"/>
            <a:ext cx="3092450" cy="3001010"/>
            <a:chOff x="888396" y="2866750"/>
            <a:chExt cx="2319338" cy="2250757"/>
          </a:xfrm>
        </p:grpSpPr>
        <p:pic>
          <p:nvPicPr>
            <p:cNvPr id="25" name="PA-图片 21" descr="字体感觉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 l="1370" t="405" r="1581" b="3621"/>
            <a:stretch>
              <a:fillRect/>
            </a:stretch>
          </p:blipFill>
          <p:spPr>
            <a:xfrm>
              <a:off x="894711" y="2866750"/>
              <a:ext cx="2152420" cy="1881174"/>
            </a:xfrm>
            <a:prstGeom prst="roundRect">
              <a:avLst/>
            </a:prstGeom>
            <a:ln w="28575">
              <a:solidFill>
                <a:srgbClr val="3DB66B"/>
              </a:solidFill>
            </a:ln>
          </p:spPr>
        </p:pic>
        <p:sp>
          <p:nvSpPr>
            <p:cNvPr id="26" name="文本框 25"/>
            <p:cNvSpPr txBox="1"/>
            <p:nvPr/>
          </p:nvSpPr>
          <p:spPr>
            <a:xfrm>
              <a:off x="888396" y="4737460"/>
              <a:ext cx="2319338" cy="38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b="1">
                  <a:solidFill>
                    <a:srgbClr val="002060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/>
                <a:t>夏至日正午太阳高度示意图</a:t>
              </a: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331200" y="4239867"/>
            <a:ext cx="2488665" cy="1556923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latin typeface="微软雅黑" charset="-122"/>
                <a:ea typeface="微软雅黑" charset="-122"/>
              </a:rPr>
              <a:t>昼长</a:t>
            </a:r>
            <a:r>
              <a:rPr lang="en-US" altLang="zh-CN" sz="1600" b="1">
                <a:latin typeface="微软雅黑" charset="-122"/>
                <a:ea typeface="微软雅黑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微软雅黑" charset="-122"/>
                <a:ea typeface="微软雅黑" charset="-122"/>
              </a:rPr>
              <a:t>北方</a:t>
            </a:r>
            <a:r>
              <a:rPr lang="en-US" altLang="zh-CN" sz="1600">
                <a:latin typeface="微软雅黑" charset="-122"/>
                <a:ea typeface="微软雅黑" charset="-122"/>
              </a:rPr>
              <a:t>&gt;</a:t>
            </a:r>
            <a:r>
              <a:rPr lang="zh-CN" altLang="en-US" sz="1600">
                <a:latin typeface="微软雅黑" charset="-122"/>
                <a:ea typeface="微软雅黑" charset="-122"/>
              </a:rPr>
              <a:t>南方</a:t>
            </a:r>
            <a:endParaRPr lang="en-US" altLang="zh-CN" sz="160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latin typeface="微软雅黑" charset="-122"/>
                <a:ea typeface="微软雅黑" charset="-122"/>
              </a:rPr>
              <a:t>正午太阳高度：</a:t>
            </a:r>
            <a:endParaRPr lang="en-US" altLang="zh-CN" sz="1600" b="1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微软雅黑" charset="-122"/>
                <a:ea typeface="微软雅黑" charset="-122"/>
              </a:rPr>
              <a:t>北方</a:t>
            </a:r>
            <a:r>
              <a:rPr lang="en-US" altLang="zh-CN" sz="1600">
                <a:latin typeface="微软雅黑" charset="-122"/>
                <a:ea typeface="微软雅黑" charset="-122"/>
              </a:rPr>
              <a:t>&lt;</a:t>
            </a:r>
            <a:r>
              <a:rPr lang="zh-CN" altLang="en-US" sz="1600">
                <a:latin typeface="微软雅黑" charset="-122"/>
                <a:ea typeface="微软雅黑" charset="-122"/>
              </a:rPr>
              <a:t>南方</a:t>
            </a:r>
            <a:endParaRPr lang="en-US" altLang="zh-CN" sz="1600">
              <a:latin typeface="微软雅黑" charset="-122"/>
              <a:ea typeface="微软雅黑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564245" y="1174115"/>
            <a:ext cx="2799715" cy="19583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b="1"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sz="1600" b="0"/>
              <a:t>东西走向的高大山脉阻挡冬季风南下，南方受冷空气影响小。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677199" y="744868"/>
            <a:ext cx="3121891" cy="3079369"/>
            <a:chOff x="3507899" y="558651"/>
            <a:chExt cx="2341418" cy="2309527"/>
          </a:xfrm>
        </p:grpSpPr>
        <p:sp>
          <p:nvSpPr>
            <p:cNvPr id="34" name="文本框 33"/>
            <p:cNvSpPr txBox="1"/>
            <p:nvPr/>
          </p:nvSpPr>
          <p:spPr>
            <a:xfrm>
              <a:off x="3507899" y="2488130"/>
              <a:ext cx="2341418" cy="38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b="1">
                  <a:solidFill>
                    <a:srgbClr val="002060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r>
                <a:rPr lang="zh-CN" altLang="en-US"/>
                <a:t>中国的冬季风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638079" y="558651"/>
              <a:ext cx="2170159" cy="2048613"/>
              <a:chOff x="3638079" y="558651"/>
              <a:chExt cx="2170159" cy="2048613"/>
            </a:xfrm>
          </p:grpSpPr>
          <p:pic>
            <p:nvPicPr>
              <p:cNvPr id="31" name="Picture 13" descr="3-3中国冬夏季风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51" r="50000" b="6821"/>
              <a:stretch>
                <a:fillRect/>
              </a:stretch>
            </p:blipFill>
            <p:spPr bwMode="auto">
              <a:xfrm>
                <a:off x="3638079" y="575713"/>
                <a:ext cx="2170159" cy="203155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5" name="组合 54"/>
              <p:cNvGrpSpPr/>
              <p:nvPr/>
            </p:nvGrpSpPr>
            <p:grpSpPr>
              <a:xfrm>
                <a:off x="4163592" y="558651"/>
                <a:ext cx="1290767" cy="1957090"/>
                <a:chOff x="7242476" y="991695"/>
                <a:chExt cx="1290767" cy="1957090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7975088" y="1114916"/>
                  <a:ext cx="95219" cy="952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7832704" y="2782388"/>
                  <a:ext cx="95219" cy="952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7242476" y="991695"/>
                  <a:ext cx="770096" cy="2838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865" b="1"/>
                    <a:t>53º33′N</a:t>
                  </a:r>
                  <a:endParaRPr lang="zh-CN" altLang="en-US" sz="2400" b="1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7862207" y="2664940"/>
                  <a:ext cx="671036" cy="2838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865" b="1"/>
                    <a:t>3º51′N</a:t>
                  </a:r>
                  <a:endParaRPr lang="zh-CN" altLang="en-US" sz="2400" b="1"/>
                </a:p>
              </p:txBody>
            </p:sp>
          </p:grpSp>
        </p:grpSp>
      </p:grpSp>
      <p:sp>
        <p:nvSpPr>
          <p:cNvPr id="4" name="文本框 3"/>
          <p:cNvSpPr txBox="1"/>
          <p:nvPr/>
        </p:nvSpPr>
        <p:spPr>
          <a:xfrm>
            <a:off x="391991" y="1443427"/>
            <a:ext cx="553998" cy="8012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b="1" dirty="0"/>
              <a:t>冬季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91991" y="4698937"/>
            <a:ext cx="553998" cy="8012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b="1" dirty="0"/>
              <a:t>夏季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296728" y="1173988"/>
            <a:ext cx="2228479" cy="1926255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b="1"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sz="1600" b="0"/>
              <a:t>北方距离冬季风的发源地近，受其影响大，降温显著。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50765" y="3835400"/>
            <a:ext cx="2680970" cy="276796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5183304" y="4483752"/>
            <a:ext cx="2228479" cy="1538140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b="1"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sz="1600" b="0"/>
              <a:t>    南方雨季长，降水多，多阴雨</a:t>
            </a:r>
            <a:r>
              <a:rPr lang="en-US" altLang="zh-CN" sz="1600" b="0"/>
              <a:t>,</a:t>
            </a:r>
            <a:r>
              <a:rPr lang="zh-CN" altLang="en-US" sz="1600" b="0"/>
              <a:t>日照时间短。</a:t>
            </a:r>
          </a:p>
        </p:txBody>
      </p:sp>
      <p:grpSp>
        <p:nvGrpSpPr>
          <p:cNvPr id="20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9558655" y="342138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002060"/>
                </a:solidFill>
                <a:latin typeface="微软雅黑" charset="-122"/>
                <a:ea typeface="微软雅黑" charset="-122"/>
                <a:sym typeface="+mn-ea"/>
              </a:rPr>
              <a:t>中国的地形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61000" y="6385560"/>
            <a:ext cx="1554480" cy="368300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002060"/>
                </a:solidFill>
                <a:latin typeface="微软雅黑" charset="-122"/>
                <a:ea typeface="微软雅黑" charset="-122"/>
                <a:sym typeface="+mn-ea"/>
              </a:rPr>
              <a:t>中国的夏季风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005271" y="211574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微软雅黑" charset="-122"/>
                <a:ea typeface="微软雅黑" charset="-122"/>
                <a:sym typeface="宋体" pitchFamily="2" charset="-122"/>
              </a:rPr>
              <a:t>试分析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charset="-122"/>
                <a:ea typeface="微软雅黑" charset="-122"/>
                <a:sym typeface="+mn-ea"/>
              </a:rPr>
              <a:t>中国冬、夏季气温差异的原因。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65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7" grpId="0" animBg="1"/>
      <p:bldP spid="54" grpId="0" animBg="1"/>
      <p:bldP spid="45" grpId="0" animBg="1"/>
      <p:bldP spid="51" grpId="0" animBg="1"/>
      <p:bldP spid="7" grpId="0"/>
      <p:bldP spid="10" grpId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685" y="770255"/>
            <a:ext cx="12151995" cy="128270"/>
            <a:chOff x="57" y="1058"/>
            <a:chExt cx="13204" cy="20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"/>
          <p:cNvSpPr>
            <a:spLocks noGrp="1"/>
          </p:cNvSpPr>
          <p:nvPr/>
        </p:nvSpPr>
        <p:spPr>
          <a:xfrm>
            <a:off x="19685" y="68581"/>
            <a:ext cx="613664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一</a:t>
            </a:r>
            <a:r>
              <a:rPr lang="zh-CN" altLang="en-US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</a:t>
            </a:r>
            <a:r>
              <a:rPr lang="zh-CN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气温及温度带</a:t>
            </a:r>
            <a:r>
              <a:rPr kumimoji="0" lang="zh-CN" altLang="zh-CN" sz="3200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9" name="图片 8" descr="我国7月气温分布图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5279" y="3276600"/>
            <a:ext cx="4547131" cy="38588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476494"/>
            <a:ext cx="373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noProof="1" smtClean="0">
                <a:latin typeface="微软雅黑" charset="-122"/>
                <a:ea typeface="微软雅黑" charset="-122"/>
              </a:rPr>
              <a:t>冬季气温的分布：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2880" y="929640"/>
            <a:ext cx="1859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noProof="1" smtClean="0">
                <a:latin typeface="微软雅黑" charset="-122"/>
                <a:ea typeface="微软雅黑" charset="-122"/>
              </a:rPr>
              <a:t>1.</a:t>
            </a:r>
            <a:r>
              <a:rPr lang="zh-CN" altLang="en-US" sz="2800" b="1" noProof="1" smtClean="0">
                <a:latin typeface="微软雅黑" charset="-122"/>
                <a:ea typeface="微软雅黑" charset="-122"/>
              </a:rPr>
              <a:t>气温</a:t>
            </a:r>
          </a:p>
        </p:txBody>
      </p:sp>
      <p:sp>
        <p:nvSpPr>
          <p:cNvPr id="12" name="矩形 11"/>
          <p:cNvSpPr/>
          <p:nvPr/>
        </p:nvSpPr>
        <p:spPr>
          <a:xfrm>
            <a:off x="2672774" y="1376765"/>
            <a:ext cx="510909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自南向北逐渐降低，南北气温差别大</a:t>
            </a:r>
            <a:endParaRPr lang="zh-CN" altLang="en-US" sz="24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93991" y="3982805"/>
            <a:ext cx="6032421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除青藏高原外，全国普遍高温，南北温差小</a:t>
            </a:r>
            <a:endParaRPr lang="zh-CN" altLang="en-US" sz="24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4082534"/>
            <a:ext cx="373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noProof="1" smtClean="0">
                <a:latin typeface="微软雅黑" charset="-122"/>
                <a:ea typeface="微软雅黑" charset="-122"/>
              </a:rPr>
              <a:t>夏季气温的分布：</a:t>
            </a:r>
            <a:endParaRPr lang="zh-CN" altLang="en-US" sz="2400" dirty="0"/>
          </a:p>
        </p:txBody>
      </p:sp>
      <p:pic>
        <p:nvPicPr>
          <p:cNvPr id="4" name="图片 3" descr="我国1月气温分布图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3511" y="0"/>
            <a:ext cx="4248489" cy="336546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197551" y="1049774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微软雅黑" charset="-122"/>
                <a:ea typeface="微软雅黑" charset="-122"/>
                <a:sym typeface="宋体" pitchFamily="2" charset="-122"/>
              </a:rPr>
              <a:t>试分析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charset="-122"/>
                <a:ea typeface="微软雅黑" charset="-122"/>
                <a:sym typeface="+mn-ea"/>
              </a:rPr>
              <a:t>中国冬、夏季气温差异的原因。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0166" y="2057551"/>
            <a:ext cx="72193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kumimoji="1" lang="zh-CN" altLang="en-US" sz="24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纬度因素：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冬季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太阳直射南半球，北方正午太阳高度小，白昼短，获得的热量越少；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②</a:t>
            </a:r>
            <a:r>
              <a:rPr kumimoji="1" lang="zh-CN" altLang="en-US" sz="24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冬季风</a:t>
            </a:r>
            <a:r>
              <a:rPr kumimoji="1"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北方地区靠近冬季风源地，受强劲的冷空气影响比南方大得多，</a:t>
            </a:r>
            <a:r>
              <a:rPr kumimoji="1"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加剧严寒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③</a:t>
            </a:r>
            <a:r>
              <a:rPr kumimoji="1" lang="zh-CN" altLang="en-US" sz="24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地形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东西走向的山脉对冬季风有阻挡作用</a:t>
            </a:r>
            <a:r>
              <a:rPr kumimoji="1"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1"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6062" y="4816353"/>
            <a:ext cx="6975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纬度因素：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夏季太阳直射北半球，北方正午太阳高度较南方小，但昼较南方长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②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夏季风影响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：受夏季风影响，南方雨季长，阴雨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天多，日照时间短。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图片 73732" descr="207577~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4"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标题 73729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43840" y="212725"/>
            <a:ext cx="10515600" cy="132556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火焰山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304800"/>
            <a:ext cx="8930640" cy="19389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火焰山，维吾尔语称“克孜勒塔格”，意为“红山”，由赤红色砂、砾岩和泥岩组成，唐人以其炎热曾名为“火山”。吐鲁番盆地的火焰山是中国最热的地方，夏季最高气温高达</a:t>
            </a:r>
            <a:r>
              <a:rPr lang="en-US" altLang="zh-CN" sz="2400" dirty="0" smtClean="0"/>
              <a:t>47.8</a:t>
            </a:r>
            <a:r>
              <a:rPr lang="zh-CN" altLang="en-US" sz="2400" dirty="0" smtClean="0"/>
              <a:t>摄氏度，地表最高温度高达</a:t>
            </a:r>
            <a:r>
              <a:rPr lang="en-US" altLang="zh-CN" sz="2400" dirty="0" smtClean="0"/>
              <a:t>89℃</a:t>
            </a:r>
            <a:r>
              <a:rPr lang="zh-CN" altLang="en-US" sz="2400" dirty="0" smtClean="0"/>
              <a:t>，沙窝里可烤熟鸡蛋 ，是名符其实的“中国热极”。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55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139" y="1036653"/>
            <a:ext cx="6442698" cy="4235968"/>
            <a:chOff x="3684652" y="1074009"/>
            <a:chExt cx="5188498" cy="3411352"/>
          </a:xfrm>
        </p:grpSpPr>
        <p:pic>
          <p:nvPicPr>
            <p:cNvPr id="17" name="Picture 15" descr="3-2中国7月平均气温副本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72000" y="1074009"/>
              <a:ext cx="4301150" cy="341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组合 17"/>
            <p:cNvGrpSpPr/>
            <p:nvPr/>
          </p:nvGrpSpPr>
          <p:grpSpPr>
            <a:xfrm>
              <a:off x="3684652" y="1412538"/>
              <a:ext cx="2672679" cy="1034559"/>
              <a:chOff x="5979665" y="278898"/>
              <a:chExt cx="3563572" cy="1379412"/>
            </a:xfrm>
          </p:grpSpPr>
          <p:cxnSp>
            <p:nvCxnSpPr>
              <p:cNvPr id="19" name="直接连接符 18"/>
              <p:cNvCxnSpPr>
                <a:endCxn id="23" idx="1"/>
              </p:cNvCxnSpPr>
              <p:nvPr/>
            </p:nvCxnSpPr>
            <p:spPr>
              <a:xfrm>
                <a:off x="7757012" y="559274"/>
                <a:ext cx="1018997" cy="616271"/>
              </a:xfrm>
              <a:prstGeom prst="line">
                <a:avLst/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5979665" y="278898"/>
                <a:ext cx="1897578" cy="10895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7</a:t>
                </a:r>
                <a:r>
                  <a:rPr lang="zh-CN" altLang="en-US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月平均气温最高值</a:t>
                </a:r>
                <a:r>
                  <a:rPr lang="en-US" altLang="zh-CN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32.7</a:t>
                </a:r>
                <a:r>
                  <a:rPr lang="zh-CN" altLang="en-US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℃</a:t>
                </a: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8605042" y="1155900"/>
                <a:ext cx="938195" cy="502410"/>
                <a:chOff x="8605042" y="1155900"/>
                <a:chExt cx="938195" cy="502410"/>
              </a:xfrm>
            </p:grpSpPr>
            <p:sp>
              <p:nvSpPr>
                <p:cNvPr id="23" name="椭圆 22"/>
                <p:cNvSpPr/>
                <p:nvPr/>
              </p:nvSpPr>
              <p:spPr>
                <a:xfrm>
                  <a:off x="8756365" y="1155900"/>
                  <a:ext cx="134145" cy="13414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/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8605042" y="1335797"/>
                  <a:ext cx="938195" cy="3225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355" b="1">
                      <a:solidFill>
                        <a:srgbClr val="002060"/>
                      </a:solidFill>
                      <a:latin typeface="微软雅黑" charset="-122"/>
                      <a:ea typeface="微软雅黑" charset="-122"/>
                    </a:rPr>
                    <a:t>吐鲁番</a:t>
                  </a:r>
                </a:p>
              </p:txBody>
            </p:sp>
          </p:grpSp>
          <p:cxnSp>
            <p:nvCxnSpPr>
              <p:cNvPr id="22" name="直接连接符 21"/>
              <p:cNvCxnSpPr/>
              <p:nvPr/>
            </p:nvCxnSpPr>
            <p:spPr>
              <a:xfrm flipH="1">
                <a:off x="7704006" y="287866"/>
                <a:ext cx="0" cy="642130"/>
              </a:xfrm>
              <a:prstGeom prst="line">
                <a:avLst/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3734901" y="2546412"/>
              <a:ext cx="2448207" cy="1144989"/>
              <a:chOff x="6276175" y="806213"/>
              <a:chExt cx="3264277" cy="1526653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V="1">
                <a:off x="8247484" y="1203704"/>
                <a:ext cx="584012" cy="360953"/>
              </a:xfrm>
              <a:prstGeom prst="line">
                <a:avLst/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/>
              <p:cNvSpPr txBox="1"/>
              <p:nvPr/>
            </p:nvSpPr>
            <p:spPr>
              <a:xfrm>
                <a:off x="6276175" y="1243276"/>
                <a:ext cx="2134179" cy="10895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7</a:t>
                </a:r>
                <a:r>
                  <a:rPr lang="zh-CN" altLang="en-US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月平均气温最低值</a:t>
                </a:r>
                <a:r>
                  <a:rPr lang="en-US" altLang="zh-CN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&lt;8</a:t>
                </a:r>
                <a:r>
                  <a:rPr lang="zh-CN" altLang="en-US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℃</a:t>
                </a: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8410141" y="806213"/>
                <a:ext cx="1130311" cy="483833"/>
                <a:chOff x="8410141" y="806213"/>
                <a:chExt cx="1130311" cy="483833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8703358" y="1155900"/>
                  <a:ext cx="134146" cy="13414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/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8410141" y="806213"/>
                  <a:ext cx="1130311" cy="3397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355" b="1">
                      <a:solidFill>
                        <a:srgbClr val="002060"/>
                      </a:solidFill>
                      <a:latin typeface="微软雅黑" charset="-122"/>
                      <a:ea typeface="微软雅黑" charset="-122"/>
                    </a:rPr>
                    <a:t>青藏高原</a:t>
                  </a:r>
                </a:p>
              </p:txBody>
            </p:sp>
          </p:grpSp>
          <p:cxnSp>
            <p:nvCxnSpPr>
              <p:cNvPr id="36" name="直接连接符 35"/>
              <p:cNvCxnSpPr/>
              <p:nvPr/>
            </p:nvCxnSpPr>
            <p:spPr>
              <a:xfrm flipH="1">
                <a:off x="8253636" y="1243592"/>
                <a:ext cx="0" cy="642131"/>
              </a:xfrm>
              <a:prstGeom prst="line">
                <a:avLst/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矩形 48"/>
            <p:cNvSpPr/>
            <p:nvPr/>
          </p:nvSpPr>
          <p:spPr>
            <a:xfrm>
              <a:off x="5881850" y="1074009"/>
              <a:ext cx="1620066" cy="271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>
                  <a:solidFill>
                    <a:srgbClr val="002060"/>
                  </a:solidFill>
                  <a:latin typeface="Verdana" panose="020B0604030504040204"/>
                  <a:ea typeface="微软雅黑" charset="-122"/>
                </a:rPr>
                <a:t>中国七月气温分布图</a:t>
              </a:r>
              <a:endParaRPr lang="en-US" altLang="zh-CN" sz="1600" b="1">
                <a:solidFill>
                  <a:srgbClr val="002060"/>
                </a:solidFill>
                <a:latin typeface="Verdana" panose="020B0604030504040204"/>
                <a:ea typeface="微软雅黑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050974" y="1037220"/>
            <a:ext cx="4612041" cy="3056819"/>
            <a:chOff x="5179325" y="798693"/>
            <a:chExt cx="3459031" cy="2292614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9325" y="798693"/>
              <a:ext cx="3459031" cy="2292614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 rot="1365089">
              <a:off x="7151774" y="2122720"/>
              <a:ext cx="1306070" cy="237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65" b="1">
                  <a:solidFill>
                    <a:schemeClr val="bg1"/>
                  </a:solidFill>
                </a:rPr>
                <a:t>吐鲁番盆地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45210" y="1575435"/>
            <a:ext cx="5723890" cy="1853565"/>
            <a:chOff x="350983" y="979752"/>
            <a:chExt cx="4184440" cy="1292393"/>
          </a:xfrm>
        </p:grpSpPr>
        <p:sp>
          <p:nvSpPr>
            <p:cNvPr id="43" name="矩形 42"/>
            <p:cNvSpPr/>
            <p:nvPr/>
          </p:nvSpPr>
          <p:spPr>
            <a:xfrm>
              <a:off x="350983" y="979752"/>
              <a:ext cx="1768662" cy="129239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1898811" y="2271976"/>
              <a:ext cx="263661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1"/>
          <p:cNvSpPr>
            <a:spLocks noGrp="1"/>
          </p:cNvSpPr>
          <p:nvPr/>
        </p:nvSpPr>
        <p:spPr>
          <a:xfrm>
            <a:off x="3464560" y="97790"/>
            <a:ext cx="606679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主题探究一 </a:t>
            </a:r>
            <a:r>
              <a:rPr kumimoji="0" lang="en-US" altLang="zh-CN" b="1" i="0" u="none" strike="noStrike" kern="1200" cap="all" spc="0" normalizeH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  </a:t>
            </a:r>
            <a:r>
              <a:rPr lang="zh-CN" altLang="en-US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极值</a:t>
            </a: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气温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8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434" name="图片 3" descr="图片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6715" y="913765"/>
            <a:ext cx="5240020" cy="3653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9050" y="5051425"/>
            <a:ext cx="12152630" cy="18158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①纬度较高，夏季</a:t>
            </a:r>
            <a:r>
              <a:rPr lang="zh-CN" altLang="en-US" sz="28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昼长</a:t>
            </a:r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长，日照时间长。</a:t>
            </a:r>
          </a:p>
          <a:p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②深居内陆，远离海洋，盆地四周高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，降水少，</a:t>
            </a:r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多</a:t>
            </a:r>
            <a:r>
              <a:rPr lang="zh-CN" altLang="en-US" sz="2800" b="1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晴天</a:t>
            </a:r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，</a:t>
            </a:r>
            <a:r>
              <a:rPr lang="zh-CN" altLang="en-US" sz="2800" b="1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太阳辐射</a:t>
            </a:r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强。</a:t>
            </a:r>
          </a:p>
          <a:p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③内陆荒漠，升温快</a:t>
            </a:r>
          </a:p>
          <a:p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④吐鲁番</a:t>
            </a:r>
            <a:r>
              <a:rPr lang="zh-CN" altLang="en-US" sz="2800" b="1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盆地</a:t>
            </a:r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低洼而闭塞</a:t>
            </a:r>
            <a:r>
              <a:rPr lang="en-US" altLang="zh-CN" sz="2800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,</a:t>
            </a:r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 不易</a:t>
            </a:r>
            <a:r>
              <a:rPr lang="zh-CN" altLang="en-US" sz="2800" b="1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散热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外边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气流</a:t>
            </a:r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越过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山地下沉</a:t>
            </a:r>
            <a:r>
              <a:rPr lang="zh-CN" altLang="en-US" sz="2800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增温作用强。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6592570" y="5051425"/>
            <a:ext cx="1092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纬度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9685" y="4314190"/>
            <a:ext cx="12152630" cy="662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思考</a:t>
            </a:r>
            <a:r>
              <a:rPr lang="en-US" altLang="zh-CN" sz="28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</a:t>
            </a:r>
            <a:r>
              <a:rPr lang="en-US" altLang="zh-CN" sz="28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.</a:t>
            </a:r>
            <a:r>
              <a:rPr lang="zh-CN" altLang="en-US" sz="28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结合上图探究我国</a:t>
            </a:r>
            <a:r>
              <a:rPr lang="en-US" altLang="zh-CN" sz="28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7</a:t>
            </a:r>
            <a:r>
              <a:rPr lang="zh-CN" altLang="en-US" sz="28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月平均气温最高值出现在吐鲁番的原因。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884535" y="5051425"/>
            <a:ext cx="1092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天气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91254" y="5876290"/>
            <a:ext cx="3867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下垫</a:t>
            </a:r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</a:rPr>
              <a:t>面、海陆位置</a:t>
            </a:r>
            <a:endParaRPr lang="zh-CN" altLang="en-US" sz="28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19055" y="5906770"/>
            <a:ext cx="1757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地形</a:t>
            </a:r>
          </a:p>
        </p:txBody>
      </p:sp>
    </p:spTree>
    <p:extLst>
      <p:ext uri="{BB962C8B-B14F-4D97-AF65-F5344CB8AC3E}">
        <p14:creationId xmlns:p14="http://schemas.microsoft.com/office/powerpoint/2010/main" val="3858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6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88049" y="1036653"/>
            <a:ext cx="6273788" cy="4235968"/>
            <a:chOff x="3820680" y="1074009"/>
            <a:chExt cx="5052470" cy="3411352"/>
          </a:xfrm>
        </p:grpSpPr>
        <p:pic>
          <p:nvPicPr>
            <p:cNvPr id="17" name="Picture 15" descr="3-2中国7月平均气温副本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72000" y="1074009"/>
              <a:ext cx="4301150" cy="341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组合 17"/>
            <p:cNvGrpSpPr/>
            <p:nvPr/>
          </p:nvGrpSpPr>
          <p:grpSpPr>
            <a:xfrm>
              <a:off x="3820680" y="1412538"/>
              <a:ext cx="2536651" cy="1034559"/>
              <a:chOff x="6161036" y="278898"/>
              <a:chExt cx="3382201" cy="1379412"/>
            </a:xfrm>
          </p:grpSpPr>
          <p:cxnSp>
            <p:nvCxnSpPr>
              <p:cNvPr id="19" name="直接连接符 18"/>
              <p:cNvCxnSpPr>
                <a:endCxn id="23" idx="1"/>
              </p:cNvCxnSpPr>
              <p:nvPr/>
            </p:nvCxnSpPr>
            <p:spPr>
              <a:xfrm>
                <a:off x="7757012" y="559274"/>
                <a:ext cx="1018997" cy="616271"/>
              </a:xfrm>
              <a:prstGeom prst="line">
                <a:avLst/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6161036" y="278898"/>
                <a:ext cx="1716522" cy="771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355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7</a:t>
                </a:r>
                <a:r>
                  <a:rPr lang="zh-CN" altLang="en-US" sz="1355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月平均气温最高值</a:t>
                </a:r>
                <a:r>
                  <a:rPr lang="en-US" altLang="zh-CN" sz="1355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32.7</a:t>
                </a:r>
                <a:r>
                  <a:rPr lang="zh-CN" altLang="en-US" sz="1355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℃</a:t>
                </a: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8605042" y="1155900"/>
                <a:ext cx="938195" cy="502410"/>
                <a:chOff x="8605042" y="1155900"/>
                <a:chExt cx="938195" cy="502410"/>
              </a:xfrm>
            </p:grpSpPr>
            <p:sp>
              <p:nvSpPr>
                <p:cNvPr id="23" name="椭圆 22"/>
                <p:cNvSpPr/>
                <p:nvPr/>
              </p:nvSpPr>
              <p:spPr>
                <a:xfrm>
                  <a:off x="8756365" y="1155900"/>
                  <a:ext cx="134145" cy="13414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/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8605042" y="1335797"/>
                  <a:ext cx="938195" cy="3225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355" b="1">
                      <a:solidFill>
                        <a:srgbClr val="002060"/>
                      </a:solidFill>
                      <a:latin typeface="微软雅黑" charset="-122"/>
                      <a:ea typeface="微软雅黑" charset="-122"/>
                    </a:rPr>
                    <a:t>吐鲁番</a:t>
                  </a:r>
                </a:p>
              </p:txBody>
            </p:sp>
          </p:grpSp>
          <p:cxnSp>
            <p:nvCxnSpPr>
              <p:cNvPr id="22" name="直接连接符 21"/>
              <p:cNvCxnSpPr/>
              <p:nvPr/>
            </p:nvCxnSpPr>
            <p:spPr>
              <a:xfrm flipH="1">
                <a:off x="7704006" y="287866"/>
                <a:ext cx="0" cy="642130"/>
              </a:xfrm>
              <a:prstGeom prst="line">
                <a:avLst/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3821326" y="2546412"/>
              <a:ext cx="2361782" cy="1144989"/>
              <a:chOff x="6391408" y="806213"/>
              <a:chExt cx="3149044" cy="1526653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V="1">
                <a:off x="8247484" y="1203704"/>
                <a:ext cx="584012" cy="360953"/>
              </a:xfrm>
              <a:prstGeom prst="line">
                <a:avLst/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/>
              <p:cNvSpPr txBox="1"/>
              <p:nvPr/>
            </p:nvSpPr>
            <p:spPr>
              <a:xfrm>
                <a:off x="6391408" y="1243276"/>
                <a:ext cx="1971900" cy="1089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7</a:t>
                </a:r>
                <a:r>
                  <a:rPr lang="zh-CN" altLang="en-US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月平均气温最低值</a:t>
                </a:r>
                <a:r>
                  <a:rPr lang="en-US" altLang="zh-CN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&lt;8</a:t>
                </a:r>
                <a:r>
                  <a:rPr lang="zh-CN" altLang="en-US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℃</a:t>
                </a: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8410141" y="806213"/>
                <a:ext cx="1130311" cy="483833"/>
                <a:chOff x="8410141" y="806213"/>
                <a:chExt cx="1130311" cy="483833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8703358" y="1155900"/>
                  <a:ext cx="134146" cy="13414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/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8410141" y="806213"/>
                  <a:ext cx="1130311" cy="3397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355" b="1">
                      <a:solidFill>
                        <a:srgbClr val="002060"/>
                      </a:solidFill>
                      <a:latin typeface="微软雅黑" charset="-122"/>
                      <a:ea typeface="微软雅黑" charset="-122"/>
                    </a:rPr>
                    <a:t>青藏高原</a:t>
                  </a:r>
                </a:p>
              </p:txBody>
            </p:sp>
          </p:grpSp>
          <p:cxnSp>
            <p:nvCxnSpPr>
              <p:cNvPr id="36" name="直接连接符 35"/>
              <p:cNvCxnSpPr/>
              <p:nvPr/>
            </p:nvCxnSpPr>
            <p:spPr>
              <a:xfrm flipH="1">
                <a:off x="8253636" y="1243592"/>
                <a:ext cx="0" cy="642131"/>
              </a:xfrm>
              <a:prstGeom prst="line">
                <a:avLst/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矩形 48"/>
            <p:cNvSpPr/>
            <p:nvPr/>
          </p:nvSpPr>
          <p:spPr>
            <a:xfrm>
              <a:off x="5881850" y="1074009"/>
              <a:ext cx="1620066" cy="271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>
                  <a:solidFill>
                    <a:srgbClr val="002060"/>
                  </a:solidFill>
                  <a:latin typeface="Verdana" panose="020B0604030504040204"/>
                  <a:ea typeface="微软雅黑" charset="-122"/>
                </a:rPr>
                <a:t>中国七月气温分布图</a:t>
              </a:r>
              <a:endParaRPr lang="en-US" altLang="zh-CN" sz="1600" b="1">
                <a:solidFill>
                  <a:srgbClr val="002060"/>
                </a:solidFill>
                <a:latin typeface="Verdana" panose="020B0604030504040204"/>
                <a:ea typeface="微软雅黑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97683" y="983737"/>
            <a:ext cx="5441567" cy="4318336"/>
            <a:chOff x="4798262" y="930307"/>
            <a:chExt cx="4081175" cy="3238752"/>
          </a:xfrm>
        </p:grpSpPr>
        <p:pic>
          <p:nvPicPr>
            <p:cNvPr id="51" name="图片 50" descr="黄色的地图&#10;&#10;描述已自动生成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8262" y="930307"/>
              <a:ext cx="4081175" cy="3238752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6562504" y="1129493"/>
              <a:ext cx="837248" cy="237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65" b="1">
                  <a:solidFill>
                    <a:srgbClr val="002060"/>
                  </a:solidFill>
                  <a:latin typeface="Verdana" panose="020B0604030504040204"/>
                  <a:ea typeface="微软雅黑" charset="-122"/>
                </a:rPr>
                <a:t>中国地形图</a:t>
              </a:r>
              <a:endParaRPr lang="en-US" altLang="zh-CN" sz="1465" b="1">
                <a:solidFill>
                  <a:srgbClr val="002060"/>
                </a:solidFill>
                <a:latin typeface="Verdana" panose="020B0604030504040204"/>
                <a:ea typeface="微软雅黑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360170" y="2950210"/>
            <a:ext cx="5645785" cy="1362710"/>
            <a:chOff x="350983" y="979752"/>
            <a:chExt cx="4184440" cy="1292393"/>
          </a:xfrm>
        </p:grpSpPr>
        <p:sp>
          <p:nvSpPr>
            <p:cNvPr id="43" name="矩形 42"/>
            <p:cNvSpPr/>
            <p:nvPr/>
          </p:nvSpPr>
          <p:spPr>
            <a:xfrm>
              <a:off x="350983" y="979752"/>
              <a:ext cx="1547828" cy="129239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1898811" y="2271976"/>
              <a:ext cx="2636612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1"/>
          <p:cNvSpPr>
            <a:spLocks noGrp="1"/>
          </p:cNvSpPr>
          <p:nvPr/>
        </p:nvSpPr>
        <p:spPr>
          <a:xfrm>
            <a:off x="4113530" y="97790"/>
            <a:ext cx="5893435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主题探究一  </a:t>
            </a:r>
            <a:r>
              <a:rPr kumimoji="0" lang="en-US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 </a:t>
            </a:r>
            <a:r>
              <a:rPr lang="zh-CN" altLang="en-US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极值</a:t>
            </a: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气温</a:t>
            </a:r>
            <a:r>
              <a:rPr lang="zh-CN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8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58" name="Rectangle 5"/>
          <p:cNvSpPr/>
          <p:nvPr/>
        </p:nvSpPr>
        <p:spPr>
          <a:xfrm>
            <a:off x="19050" y="5646420"/>
            <a:ext cx="12152630" cy="5332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思考</a:t>
            </a:r>
            <a:r>
              <a:rPr lang="en-US" altLang="zh-CN" sz="2800" b="1" dirty="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</a:t>
            </a:r>
            <a:r>
              <a:rPr lang="en-US" altLang="zh-CN" sz="28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.</a:t>
            </a:r>
            <a:r>
              <a:rPr lang="zh-CN" altLang="en-US" sz="28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探究夏季青藏高原</a:t>
            </a:r>
            <a:r>
              <a:rPr lang="zh-CN" altLang="en-US" sz="28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五道梁</a:t>
            </a:r>
            <a:r>
              <a:rPr lang="zh-CN" altLang="en-US" sz="28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气温低（</a:t>
            </a:r>
            <a:r>
              <a:rPr lang="en-US" altLang="zh-CN" sz="28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5.4°C</a:t>
            </a:r>
            <a:r>
              <a:rPr lang="zh-CN" altLang="en-US" sz="28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）</a:t>
            </a:r>
            <a:r>
              <a:rPr lang="zh-CN" altLang="en-US" sz="28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的原因：</a:t>
            </a: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" y="6211570"/>
            <a:ext cx="12151995" cy="5651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地势高，空气稀薄，大气对地面的保温作用弱，地面热量易散失。</a:t>
            </a:r>
          </a:p>
        </p:txBody>
      </p:sp>
    </p:spTree>
    <p:extLst>
      <p:ext uri="{BB962C8B-B14F-4D97-AF65-F5344CB8AC3E}">
        <p14:creationId xmlns:p14="http://schemas.microsoft.com/office/powerpoint/2010/main" val="190726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我国1月气温分布图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470" y="1653540"/>
            <a:ext cx="5891530" cy="4961255"/>
          </a:xfrm>
          <a:prstGeom prst="rect">
            <a:avLst/>
          </a:prstGeom>
        </p:spPr>
      </p:pic>
      <p:sp>
        <p:nvSpPr>
          <p:cNvPr id="18434" name="矩形 13"/>
          <p:cNvSpPr>
            <a:spLocks noChangeArrowheads="1"/>
          </p:cNvSpPr>
          <p:nvPr/>
        </p:nvSpPr>
        <p:spPr bwMode="auto">
          <a:xfrm>
            <a:off x="262254" y="886778"/>
            <a:ext cx="8287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为什么我国冬季最冷的地方为漠河而不是青藏高原。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37490" y="1710690"/>
            <a:ext cx="5523230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漠河</a:t>
            </a:r>
            <a:r>
              <a:rPr lang="en-US" altLang="zh-CN" sz="28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纬度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高，太阳高度角较小，白昼时间较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短，获太阳辐射少；离冬季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风源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地近</a:t>
            </a:r>
            <a:endParaRPr lang="zh-CN" altLang="en-US" sz="2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228600" y="3706495"/>
            <a:ext cx="5379720" cy="18158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青藏高原</a:t>
            </a:r>
            <a:r>
              <a:rPr lang="en-US" altLang="zh-CN" sz="28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纬度低，太阳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高度角较大，白昼时间较长，获太阳辐射较多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；离冬季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风源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地远，且地势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较高，冬季风影响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较小</a:t>
            </a:r>
            <a:endParaRPr lang="zh-CN" altLang="en-US" sz="2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3164205" y="97790"/>
            <a:ext cx="6367145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主题探究一  </a:t>
            </a:r>
            <a:r>
              <a:rPr lang="zh-CN" altLang="en-US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极值</a:t>
            </a: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气温</a:t>
            </a:r>
            <a:r>
              <a:rPr lang="zh-CN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8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7023100" y="1485900"/>
            <a:ext cx="3717290" cy="871220"/>
            <a:chOff x="3142" y="1339"/>
            <a:chExt cx="5854" cy="1372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7650" y="2163"/>
              <a:ext cx="690" cy="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2"/>
            <p:cNvSpPr txBox="1"/>
            <p:nvPr/>
          </p:nvSpPr>
          <p:spPr>
            <a:xfrm>
              <a:off x="3142" y="1339"/>
              <a:ext cx="4958" cy="1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rgbClr val="0000FF"/>
                  </a:solidFill>
                  <a:latin typeface="微软雅黑" charset="-122"/>
                  <a:ea typeface="微软雅黑" charset="-122"/>
                </a:rPr>
                <a:t>1</a:t>
              </a:r>
              <a:r>
                <a:rPr lang="zh-CN" altLang="en-US" b="1" dirty="0">
                  <a:solidFill>
                    <a:srgbClr val="0000FF"/>
                  </a:solidFill>
                  <a:latin typeface="微软雅黑" charset="-122"/>
                  <a:ea typeface="微软雅黑" charset="-122"/>
                </a:rPr>
                <a:t>月平均气温最低</a:t>
              </a:r>
              <a:endParaRPr lang="en-US" altLang="zh-CN" b="1" dirty="0">
                <a:solidFill>
                  <a:srgbClr val="0000FF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00FF"/>
                  </a:solidFill>
                  <a:latin typeface="微软雅黑" charset="-122"/>
                  <a:ea typeface="微软雅黑" charset="-122"/>
                  <a:sym typeface="+mn-ea"/>
                </a:rPr>
                <a:t>–32°C</a:t>
              </a:r>
              <a:r>
                <a:rPr lang="zh-CN" altLang="en-US" b="1" dirty="0" smtClean="0">
                  <a:solidFill>
                    <a:srgbClr val="0000FF"/>
                  </a:solidFill>
                  <a:latin typeface="微软雅黑" charset="-122"/>
                  <a:ea typeface="微软雅黑" charset="-122"/>
                  <a:sym typeface="+mn-ea"/>
                </a:rPr>
                <a:t>以下</a:t>
              </a:r>
              <a:r>
                <a:rPr lang="en-US" altLang="zh-CN" b="1" dirty="0" smtClean="0">
                  <a:solidFill>
                    <a:srgbClr val="0000FF"/>
                  </a:solidFill>
                  <a:latin typeface="微软雅黑" charset="-122"/>
                  <a:ea typeface="微软雅黑" charset="-122"/>
                  <a:sym typeface="+mn-ea"/>
                </a:rPr>
                <a:t>,</a:t>
              </a:r>
              <a:r>
                <a:rPr kumimoji="1" lang="zh-CN" altLang="en-US" b="1" kern="0" dirty="0" smtClean="0">
                  <a:solidFill>
                    <a:srgbClr val="0000FF"/>
                  </a:solidFill>
                  <a:latin typeface="+mn-ea"/>
                </a:rPr>
                <a:t>极值</a:t>
              </a:r>
              <a:r>
                <a:rPr kumimoji="1" lang="en-US" altLang="en-US" b="1" kern="0" dirty="0" smtClean="0">
                  <a:solidFill>
                    <a:srgbClr val="0000FF"/>
                  </a:solidFill>
                  <a:latin typeface="+mn-ea"/>
                </a:rPr>
                <a:t>–</a:t>
              </a:r>
              <a:r>
                <a:rPr kumimoji="1" lang="en-US" altLang="zh-CN" b="1" kern="0" dirty="0" smtClean="0">
                  <a:solidFill>
                    <a:srgbClr val="0000FF"/>
                  </a:solidFill>
                  <a:latin typeface="+mn-ea"/>
                </a:rPr>
                <a:t> 52.3°C</a:t>
              </a:r>
              <a:endParaRPr lang="zh-CN" altLang="en-US" b="1" dirty="0">
                <a:solidFill>
                  <a:srgbClr val="0000FF"/>
                </a:solidFill>
                <a:latin typeface="微软雅黑" charset="-122"/>
                <a:ea typeface="微软雅黑" charset="-122"/>
              </a:endParaRPr>
            </a:p>
          </p:txBody>
        </p:sp>
        <p:grpSp>
          <p:nvGrpSpPr>
            <p:cNvPr id="15" name="组合 133"/>
            <p:cNvGrpSpPr/>
            <p:nvPr/>
          </p:nvGrpSpPr>
          <p:grpSpPr>
            <a:xfrm>
              <a:off x="7943" y="1513"/>
              <a:ext cx="1053" cy="740"/>
              <a:chOff x="9563790" y="74946"/>
              <a:chExt cx="724878" cy="55140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836857" y="492201"/>
                <a:ext cx="134146" cy="1341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0" name="文本框 136"/>
              <p:cNvSpPr txBox="1"/>
              <p:nvPr/>
            </p:nvSpPr>
            <p:spPr>
              <a:xfrm>
                <a:off x="9563790" y="74946"/>
                <a:ext cx="724878" cy="432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charset="-122"/>
                    <a:ea typeface="微软雅黑" charset="-122"/>
                  </a:rPr>
                  <a:t>漠河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971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9" name="Text Box 5"/>
          <p:cNvSpPr txBox="1">
            <a:spLocks noChangeArrowheads="1"/>
          </p:cNvSpPr>
          <p:nvPr/>
        </p:nvSpPr>
        <p:spPr bwMode="auto">
          <a:xfrm>
            <a:off x="2005149" y="230779"/>
            <a:ext cx="7993063" cy="9556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思考：</a:t>
            </a:r>
            <a:r>
              <a:rPr lang="zh-CN" altLang="en-US" sz="2800" b="1">
                <a:latin typeface="华文细黑" panose="02010600040101010101" pitchFamily="2" charset="-122"/>
                <a:ea typeface="华文细黑" panose="02010600040101010101" pitchFamily="2" charset="-122"/>
              </a:rPr>
              <a:t>为什么青藏高原、云贵高原、海南岛和台湾岛难以受到冬季风的影响？</a:t>
            </a:r>
          </a:p>
        </p:txBody>
      </p:sp>
      <p:sp>
        <p:nvSpPr>
          <p:cNvPr id="190470" name="Text Box 6"/>
          <p:cNvSpPr txBox="1">
            <a:spLocks noChangeArrowheads="1"/>
          </p:cNvSpPr>
          <p:nvPr/>
        </p:nvSpPr>
        <p:spPr bwMode="auto">
          <a:xfrm>
            <a:off x="7467601" y="1981200"/>
            <a:ext cx="4249782" cy="341632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台湾岛、海南岛远离冬季风源地，冬季风经长途跋涉，势力大为减弱，山脉的走向对冬季风也有很大的影响．秦岭的阻挡已使冬季风减弱，而云贵高原上的众多峰岭，使冬季风不易继续南下。青藏高原由于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地势高</a:t>
            </a: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．冬季风影响小．但因地势高，其冬季气温也是很低的。 </a:t>
            </a:r>
          </a:p>
        </p:txBody>
      </p:sp>
      <p:pic>
        <p:nvPicPr>
          <p:cNvPr id="8" name="图片 7" descr="我国1月气温分布图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007" y="1313905"/>
            <a:ext cx="5891530" cy="49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9" grpId="0" animBg="1"/>
      <p:bldP spid="19047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63" name="Text Box 3"/>
          <p:cNvSpPr txBox="1"/>
          <p:nvPr/>
        </p:nvSpPr>
        <p:spPr>
          <a:xfrm>
            <a:off x="0" y="3982720"/>
            <a:ext cx="5775960" cy="1384995"/>
          </a:xfrm>
          <a:prstGeom prst="rect">
            <a:avLst/>
          </a:prstGeom>
          <a:noFill/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ea typeface="楷体" panose="02010609060101010101" charset="-122"/>
                <a:cs typeface="Times New Roman" panose="02020603050405020304" pitchFamily="18" charset="0"/>
                <a:sym typeface="宋体" pitchFamily="2" charset="-122"/>
              </a:rPr>
              <a:t>≥10℃</a:t>
            </a:r>
            <a:r>
              <a:rPr lang="zh-CN" altLang="en-US" sz="2800" b="1" dirty="0" smtClean="0">
                <a:latin typeface="Times New Roman" pitchFamily="18" charset="0"/>
                <a:ea typeface="楷体" panose="02010609060101010101" charset="-122"/>
                <a:cs typeface="Times New Roman" panose="02020603050405020304" pitchFamily="18" charset="0"/>
                <a:sym typeface="宋体" pitchFamily="2" charset="-122"/>
              </a:rPr>
              <a:t>日均 温的总和 。它反映某地气候对农作物所能提供的热量。是划分温度带的主要指标。</a:t>
            </a:r>
            <a:endParaRPr lang="zh-CN" altLang="en-US" sz="2800" b="1" dirty="0">
              <a:latin typeface="Times New Roman" pitchFamily="18" charset="0"/>
              <a:ea typeface="楷体" panose="02010609060101010101" charset="-122"/>
              <a:cs typeface="Times New Roman" panose="02020603050405020304" pitchFamily="18" charset="0"/>
              <a:sym typeface="宋体" pitchFamily="2" charset="-122"/>
            </a:endParaRPr>
          </a:p>
        </p:txBody>
      </p:sp>
      <p:sp>
        <p:nvSpPr>
          <p:cNvPr id="23556" name="Text Box 4"/>
          <p:cNvSpPr txBox="1"/>
          <p:nvPr/>
        </p:nvSpPr>
        <p:spPr>
          <a:xfrm>
            <a:off x="0" y="2560320"/>
            <a:ext cx="464820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  <a:ea typeface="楷体" panose="02010609060101010101" charset="-122"/>
                <a:cs typeface="Times New Roman" panose="02020603050405020304" pitchFamily="18" charset="0"/>
              </a:rPr>
              <a:t>日平均气温大于等于</a:t>
            </a:r>
            <a:r>
              <a:rPr lang="en-US" altLang="zh-CN" sz="2800" b="1" dirty="0">
                <a:latin typeface="Times New Roman" pitchFamily="18" charset="0"/>
                <a:ea typeface="楷体" panose="02010609060101010101" charset="-122"/>
                <a:cs typeface="Times New Roman" panose="02020603050405020304" pitchFamily="18" charset="0"/>
              </a:rPr>
              <a:t>10</a:t>
            </a:r>
            <a:r>
              <a:rPr lang="en-US" altLang="zh-CN" sz="2800" b="1" baseline="30000" dirty="0">
                <a:latin typeface="Times New Roman" pitchFamily="18" charset="0"/>
                <a:ea typeface="楷体" panose="02010609060101010101" charset="-122"/>
                <a:cs typeface="Times New Roman" panose="02020603050405020304" pitchFamily="18" charset="0"/>
              </a:rPr>
              <a:t>0</a:t>
            </a:r>
            <a:r>
              <a:rPr lang="en-US" altLang="zh-CN" sz="2800" b="1" dirty="0">
                <a:latin typeface="Times New Roman" pitchFamily="18" charset="0"/>
                <a:ea typeface="楷体" panose="02010609060101010101" charset="-122"/>
                <a:cs typeface="Times New Roman" panose="02020603050405020304" pitchFamily="18" charset="0"/>
              </a:rPr>
              <a:t>C </a:t>
            </a:r>
            <a:r>
              <a:rPr lang="zh-CN" altLang="en-US" sz="2800" b="1" dirty="0">
                <a:latin typeface="Times New Roman" pitchFamily="18" charset="0"/>
                <a:ea typeface="楷体" panose="02010609060101010101" charset="-122"/>
                <a:cs typeface="Times New Roman" panose="02020603050405020304" pitchFamily="18" charset="0"/>
              </a:rPr>
              <a:t>的持续时期。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3498215"/>
            <a:ext cx="1268730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积温</a:t>
            </a:r>
          </a:p>
        </p:txBody>
      </p:sp>
      <p:sp>
        <p:nvSpPr>
          <p:cNvPr id="36874" name="矩形 1"/>
          <p:cNvSpPr/>
          <p:nvPr/>
        </p:nvSpPr>
        <p:spPr>
          <a:xfrm>
            <a:off x="0" y="5904865"/>
            <a:ext cx="1165923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>
                <a:latin typeface="Times New Roman" pitchFamily="18" charset="0"/>
                <a:ea typeface="楷体" panose="02010609060101010101" charset="-122"/>
              </a:rPr>
              <a:t>指一年中终霜后至初霜前的一整段时间。在这一期间内，没有霜的出现。农作物的生长期与无霜期有密切关系。无霜期愈长，生长期也愈长。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615" y="892175"/>
            <a:ext cx="6362700" cy="4761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607820"/>
            <a:ext cx="607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概念的辨析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2099310"/>
            <a:ext cx="2190115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生长期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5344795"/>
            <a:ext cx="1975485" cy="5219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无霜期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011160" y="892175"/>
            <a:ext cx="2343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积温与温度带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9685" y="770255"/>
            <a:ext cx="12151995" cy="128270"/>
            <a:chOff x="57" y="1058"/>
            <a:chExt cx="13204" cy="20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标题 1"/>
          <p:cNvSpPr>
            <a:spLocks noGrp="1"/>
          </p:cNvSpPr>
          <p:nvPr/>
        </p:nvSpPr>
        <p:spPr>
          <a:xfrm>
            <a:off x="19685" y="68581"/>
            <a:ext cx="613664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一</a:t>
            </a:r>
            <a:r>
              <a:rPr lang="zh-CN" altLang="en-US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</a:t>
            </a:r>
            <a:r>
              <a:rPr lang="zh-CN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气温及温度带</a:t>
            </a:r>
            <a:r>
              <a:rPr kumimoji="0" lang="zh-CN" altLang="zh-CN" sz="3200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944880"/>
            <a:ext cx="1859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noProof="1" smtClean="0">
                <a:solidFill>
                  <a:srgbClr val="0000FF"/>
                </a:solidFill>
                <a:latin typeface="微软雅黑" charset="-122"/>
                <a:ea typeface="微软雅黑" charset="-122"/>
              </a:rPr>
              <a:t>2.</a:t>
            </a:r>
            <a:r>
              <a:rPr lang="zh-CN" altLang="en-US" sz="3200" b="1" noProof="1" smtClean="0">
                <a:solidFill>
                  <a:srgbClr val="0000FF"/>
                </a:solidFill>
                <a:latin typeface="微软雅黑" charset="-122"/>
                <a:ea typeface="微软雅黑" charset="-122"/>
              </a:rPr>
              <a:t>温度带</a:t>
            </a:r>
          </a:p>
        </p:txBody>
      </p:sp>
    </p:spTree>
    <p:extLst>
      <p:ext uri="{BB962C8B-B14F-4D97-AF65-F5344CB8AC3E}">
        <p14:creationId xmlns:p14="http://schemas.microsoft.com/office/powerpoint/2010/main" val="16393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  <p:bldP spid="23556" grpId="0"/>
      <p:bldP spid="368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1752600"/>
            <a:ext cx="5562600" cy="685800"/>
          </a:xfrm>
        </p:spPr>
        <p:txBody>
          <a:bodyPr/>
          <a:lstStyle/>
          <a:p>
            <a:r>
              <a:rPr lang="zh-CN" altLang="en-US" sz="4000"/>
              <a:t>中国温度带的划分</a:t>
            </a:r>
          </a:p>
        </p:txBody>
      </p:sp>
      <p:pic>
        <p:nvPicPr>
          <p:cNvPr id="179203" name="Picture 3" descr="中国温度带分布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5310" r="3479" b="4102"/>
          <a:stretch>
            <a:fillRect/>
          </a:stretch>
        </p:blipFill>
        <p:spPr bwMode="auto">
          <a:xfrm>
            <a:off x="2209800" y="914401"/>
            <a:ext cx="7924800" cy="5827713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204" name="Rectangle 4"/>
          <p:cNvSpPr>
            <a:spLocks noChangeArrowheads="1"/>
          </p:cNvSpPr>
          <p:nvPr/>
        </p:nvSpPr>
        <p:spPr bwMode="auto">
          <a:xfrm>
            <a:off x="1524000" y="15240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/>
              <a:t>我国温度带分布</a:t>
            </a:r>
          </a:p>
        </p:txBody>
      </p:sp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1631951" y="5589589"/>
            <a:ext cx="3382963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</a:rPr>
              <a:t>琼全部和台南部、粤南部（雷州半岛）、滇南部（西双版纳</a:t>
            </a:r>
            <a:r>
              <a:rPr lang="en-US" altLang="zh-CN" sz="2400" b="1"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179206" name="Line 6"/>
          <p:cNvSpPr>
            <a:spLocks noChangeShapeType="1"/>
          </p:cNvSpPr>
          <p:nvPr/>
        </p:nvSpPr>
        <p:spPr bwMode="auto">
          <a:xfrm>
            <a:off x="4943476" y="6381750"/>
            <a:ext cx="201612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9207" name="Text Box 7"/>
          <p:cNvSpPr txBox="1">
            <a:spLocks noChangeArrowheads="1"/>
          </p:cNvSpPr>
          <p:nvPr/>
        </p:nvSpPr>
        <p:spPr bwMode="auto">
          <a:xfrm>
            <a:off x="5951538" y="2852739"/>
            <a:ext cx="3744912" cy="830997"/>
          </a:xfrm>
          <a:prstGeom prst="rect">
            <a:avLst/>
          </a:prstGeom>
          <a:solidFill>
            <a:schemeClr val="bg1">
              <a:alpha val="67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暖温带和中温带的分界线：燕山</a:t>
            </a:r>
            <a:r>
              <a:rPr lang="zh-CN" altLang="en-US" b="1"/>
              <a:t>、</a:t>
            </a:r>
            <a:r>
              <a:rPr lang="zh-CN" altLang="en-US" sz="2400" b="1"/>
              <a:t>古长城、天山山脉</a:t>
            </a:r>
            <a:endParaRPr lang="zh-CN" altLang="en-US"/>
          </a:p>
        </p:txBody>
      </p:sp>
      <p:sp>
        <p:nvSpPr>
          <p:cNvPr id="179208" name="Text Box 8"/>
          <p:cNvSpPr txBox="1">
            <a:spLocks noChangeArrowheads="1"/>
          </p:cNvSpPr>
          <p:nvPr/>
        </p:nvSpPr>
        <p:spPr bwMode="auto">
          <a:xfrm>
            <a:off x="6167438" y="3933826"/>
            <a:ext cx="3744912" cy="830997"/>
          </a:xfrm>
          <a:prstGeom prst="rect">
            <a:avLst/>
          </a:prstGeom>
          <a:solidFill>
            <a:schemeClr val="bg1">
              <a:alpha val="67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暖温带和亚热带的分界线：秦岭淮河一线</a:t>
            </a:r>
          </a:p>
        </p:txBody>
      </p:sp>
    </p:spTree>
    <p:extLst>
      <p:ext uri="{BB962C8B-B14F-4D97-AF65-F5344CB8AC3E}">
        <p14:creationId xmlns:p14="http://schemas.microsoft.com/office/powerpoint/2010/main" val="35747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92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9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9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5" grpId="0" animBg="1"/>
      <p:bldP spid="179206" grpId="0" animBg="1"/>
      <p:bldP spid="179207" grpId="0" animBg="1"/>
      <p:bldP spid="17920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31088" y="3412801"/>
            <a:ext cx="5617967" cy="70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65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</a:t>
            </a:r>
            <a:r>
              <a:rPr lang="zh-CN" altLang="en-US" sz="2665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气候的主要要素：</a:t>
            </a:r>
            <a:endParaRPr lang="zh-CN" altLang="en-US" sz="2665">
              <a:latin typeface="微软雅黑"/>
              <a:ea typeface="微软雅黑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18267" y="3412801"/>
            <a:ext cx="209990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latin typeface="宋体" pitchFamily="2" charset="-122"/>
                <a:ea typeface="宋体" pitchFamily="2" charset="-122"/>
              </a:rPr>
              <a:t>气温、降水</a:t>
            </a:r>
          </a:p>
        </p:txBody>
      </p:sp>
      <p:sp>
        <p:nvSpPr>
          <p:cNvPr id="7169" name="标题 1"/>
          <p:cNvSpPr>
            <a:spLocks noGrp="1"/>
          </p:cNvSpPr>
          <p:nvPr/>
        </p:nvSpPr>
        <p:spPr>
          <a:xfrm>
            <a:off x="5718175" y="97790"/>
            <a:ext cx="229870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知识储备</a:t>
            </a:r>
          </a:p>
        </p:txBody>
      </p:sp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91440" y="4739005"/>
            <a:ext cx="2682240" cy="1322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65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3.</a:t>
            </a:r>
            <a:r>
              <a:rPr lang="zh-CN" altLang="en-US" sz="2665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等值线图描述与判读：</a:t>
            </a:r>
            <a:endParaRPr lang="zh-CN" altLang="en-US" sz="2665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13710" y="4443095"/>
            <a:ext cx="88233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）数值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递变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规律（递增递减、极值分布区）         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itchFamily="2" charset="-122"/>
                <a:cs typeface="宋体" pitchFamily="2" charset="-122"/>
              </a:rPr>
              <a:t>2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）等值线的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疏密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差异</a:t>
            </a:r>
            <a:endParaRPr lang="en-US" altLang="zh-CN" sz="2800" b="1" dirty="0" smtClean="0">
              <a:latin typeface="宋体" pitchFamily="2" charset="-122"/>
              <a:ea typeface="宋体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等值线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延伸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方向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（走向、弯曲、闭合区）</a:t>
            </a:r>
            <a:endParaRPr lang="en-US" altLang="zh-CN" sz="2800" b="1" dirty="0">
              <a:latin typeface="宋体" panose="02010600030101010101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5575" y="1650365"/>
            <a:ext cx="118071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天气</a:t>
            </a:r>
            <a:r>
              <a:rPr lang="zh-CN" altLang="en-US" sz="2800" b="1" noProof="1"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是指某个地方距离地表较近的大气层在</a:t>
            </a:r>
            <a:r>
              <a:rPr lang="zh-CN" altLang="en-US" sz="2800" b="1" noProof="1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短时段</a:t>
            </a:r>
            <a:r>
              <a:rPr lang="zh-CN" altLang="en-US" sz="2800" b="1" noProof="1"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内的具体状态（阴晴冷热风雨气压等）</a:t>
            </a:r>
            <a:r>
              <a:rPr lang="zh-CN" altLang="en-US" sz="2800" noProof="1"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800" b="1" noProof="1"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，突出特点是</a:t>
            </a:r>
            <a:r>
              <a:rPr lang="zh-CN" altLang="en-US" sz="2800" b="1" noProof="1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多变</a:t>
            </a:r>
            <a:endParaRPr lang="zh-CN" altLang="en-US" sz="2800" b="1" noProof="1">
              <a:latin typeface="宋体" panose="02010600030101010101" pitchFamily="2" charset="-122"/>
              <a:cs typeface="宋体" pitchFamily="2" charset="-122"/>
            </a:endParaRPr>
          </a:p>
        </p:txBody>
      </p:sp>
      <p:sp>
        <p:nvSpPr>
          <p:cNvPr id="6147" name="Text Box 3"/>
          <p:cNvSpPr txBox="1"/>
          <p:nvPr/>
        </p:nvSpPr>
        <p:spPr>
          <a:xfrm>
            <a:off x="130810" y="2847340"/>
            <a:ext cx="11831955" cy="5651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宋体" pitchFamily="2" charset="-122"/>
                <a:ea typeface="宋体" pitchFamily="2" charset="-122"/>
                <a:cs typeface="+mn-cs"/>
              </a:rPr>
              <a:t>气候</a:t>
            </a:r>
            <a:r>
              <a:rPr lang="zh-CN" altLang="en-US" sz="2800" b="1" noProof="1">
                <a:latin typeface="宋体" pitchFamily="2" charset="-122"/>
                <a:ea typeface="宋体" pitchFamily="2" charset="-122"/>
                <a:cs typeface="+mn-cs"/>
              </a:rPr>
              <a:t>是指一个地方</a:t>
            </a:r>
            <a:r>
              <a:rPr lang="zh-CN" altLang="en-US" sz="2800" b="1" noProof="1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+mn-cs"/>
              </a:rPr>
              <a:t>多年</a:t>
            </a:r>
            <a:r>
              <a:rPr lang="zh-CN" altLang="en-US" sz="2800" b="1" noProof="1">
                <a:latin typeface="宋体" pitchFamily="2" charset="-122"/>
                <a:ea typeface="宋体" pitchFamily="2" charset="-122"/>
                <a:cs typeface="+mn-cs"/>
              </a:rPr>
              <a:t>的</a:t>
            </a:r>
            <a:r>
              <a:rPr lang="zh-CN" altLang="en-US" sz="2800" b="1" noProof="1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+mn-cs"/>
              </a:rPr>
              <a:t>天气平均状况</a:t>
            </a:r>
            <a:r>
              <a:rPr lang="zh-CN" altLang="en-US" sz="2800" b="1" noProof="1">
                <a:latin typeface="宋体" pitchFamily="2" charset="-122"/>
                <a:ea typeface="宋体" pitchFamily="2" charset="-122"/>
                <a:cs typeface="+mn-cs"/>
              </a:rPr>
              <a:t>，它具有相对的</a:t>
            </a:r>
            <a:r>
              <a:rPr lang="zh-CN" altLang="en-US" sz="2800" b="1" noProof="1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+mn-cs"/>
              </a:rPr>
              <a:t>稳定</a:t>
            </a:r>
            <a:r>
              <a:rPr lang="zh-CN" altLang="en-US" sz="2800" b="1" noProof="1">
                <a:latin typeface="宋体" pitchFamily="2" charset="-122"/>
                <a:ea typeface="宋体" pitchFamily="2" charset="-122"/>
                <a:cs typeface="+mn-cs"/>
              </a:rPr>
              <a:t>性。</a:t>
            </a:r>
            <a:endParaRPr lang="zh-CN" altLang="en-US" sz="2800" b="1" noProof="1">
              <a:latin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575" y="1128395"/>
            <a:ext cx="6072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</a:t>
            </a:r>
            <a:r>
              <a:rPr lang="zh-CN" altLang="en-US" sz="28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、天气与气候概念的辨析</a:t>
            </a:r>
          </a:p>
        </p:txBody>
      </p:sp>
      <p:sp>
        <p:nvSpPr>
          <p:cNvPr id="13" name="五角星 12"/>
          <p:cNvSpPr/>
          <p:nvPr/>
        </p:nvSpPr>
        <p:spPr>
          <a:xfrm>
            <a:off x="1767840" y="5562600"/>
            <a:ext cx="594360" cy="64008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91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  <p:bldP spid="15" grpId="0"/>
      <p:bldP spid="2" grpId="0"/>
      <p:bldP spid="6147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 descr="中国温度带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0713"/>
            <a:ext cx="12192000" cy="614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48" name="Text Box 16"/>
          <p:cNvSpPr txBox="1">
            <a:spLocks noChangeArrowheads="1"/>
          </p:cNvSpPr>
          <p:nvPr/>
        </p:nvSpPr>
        <p:spPr bwMode="auto">
          <a:xfrm>
            <a:off x="7895167" y="620713"/>
            <a:ext cx="881973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>
                <a:latin typeface="Times New Roman" pitchFamily="18" charset="0"/>
              </a:rPr>
              <a:t>寒温带</a:t>
            </a:r>
          </a:p>
        </p:txBody>
      </p:sp>
      <p:sp>
        <p:nvSpPr>
          <p:cNvPr id="120849" name="Text Box 17"/>
          <p:cNvSpPr txBox="1">
            <a:spLocks noChangeArrowheads="1"/>
          </p:cNvSpPr>
          <p:nvPr/>
        </p:nvSpPr>
        <p:spPr bwMode="auto">
          <a:xfrm>
            <a:off x="7489423" y="2072465"/>
            <a:ext cx="881973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</a:rPr>
              <a:t>中温带</a:t>
            </a:r>
          </a:p>
        </p:txBody>
      </p:sp>
      <p:sp>
        <p:nvSpPr>
          <p:cNvPr id="120850" name="Text Box 18"/>
          <p:cNvSpPr txBox="1">
            <a:spLocks noChangeArrowheads="1"/>
          </p:cNvSpPr>
          <p:nvPr/>
        </p:nvSpPr>
        <p:spPr bwMode="auto">
          <a:xfrm>
            <a:off x="6455834" y="3381058"/>
            <a:ext cx="881973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</a:rPr>
              <a:t>暖温带</a:t>
            </a:r>
          </a:p>
        </p:txBody>
      </p:sp>
      <p:sp>
        <p:nvSpPr>
          <p:cNvPr id="120851" name="Text Box 19"/>
          <p:cNvSpPr txBox="1">
            <a:spLocks noChangeArrowheads="1"/>
          </p:cNvSpPr>
          <p:nvPr/>
        </p:nvSpPr>
        <p:spPr bwMode="auto">
          <a:xfrm>
            <a:off x="5808134" y="4724400"/>
            <a:ext cx="881973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>
                <a:latin typeface="Times New Roman" pitchFamily="18" charset="0"/>
              </a:rPr>
              <a:t>亚热带</a:t>
            </a:r>
          </a:p>
        </p:txBody>
      </p:sp>
      <p:sp>
        <p:nvSpPr>
          <p:cNvPr id="120852" name="Text Box 20"/>
          <p:cNvSpPr txBox="1">
            <a:spLocks noChangeArrowheads="1"/>
          </p:cNvSpPr>
          <p:nvPr/>
        </p:nvSpPr>
        <p:spPr bwMode="auto">
          <a:xfrm>
            <a:off x="6000751" y="6092825"/>
            <a:ext cx="649537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>
                <a:latin typeface="Times New Roman" pitchFamily="18" charset="0"/>
              </a:rPr>
              <a:t>热带</a:t>
            </a:r>
          </a:p>
        </p:txBody>
      </p:sp>
      <p:sp>
        <p:nvSpPr>
          <p:cNvPr id="120854" name="Text Box 22"/>
          <p:cNvSpPr txBox="1">
            <a:spLocks noChangeArrowheads="1"/>
          </p:cNvSpPr>
          <p:nvPr/>
        </p:nvSpPr>
        <p:spPr bwMode="auto">
          <a:xfrm>
            <a:off x="1871134" y="3763963"/>
            <a:ext cx="1346844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>
                <a:latin typeface="Times New Roman" pitchFamily="18" charset="0"/>
              </a:rPr>
              <a:t>高原气候区</a:t>
            </a:r>
          </a:p>
        </p:txBody>
      </p:sp>
      <p:sp>
        <p:nvSpPr>
          <p:cNvPr id="19465" name="Text Box 23"/>
          <p:cNvSpPr txBox="1">
            <a:spLocks noChangeArrowheads="1"/>
          </p:cNvSpPr>
          <p:nvPr/>
        </p:nvSpPr>
        <p:spPr bwMode="auto">
          <a:xfrm>
            <a:off x="7467600" y="92075"/>
            <a:ext cx="1239442" cy="369332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zh-CN" b="1">
                <a:latin typeface="Times New Roman" pitchFamily="18" charset="0"/>
              </a:rPr>
              <a:t>≥10℃</a:t>
            </a:r>
            <a:r>
              <a:rPr kumimoji="1" lang="zh-CN" altLang="en-US" b="1">
                <a:latin typeface="Times New Roman" pitchFamily="18" charset="0"/>
              </a:rPr>
              <a:t>积温</a:t>
            </a:r>
          </a:p>
        </p:txBody>
      </p:sp>
      <p:sp>
        <p:nvSpPr>
          <p:cNvPr id="120857" name="Text Box 25"/>
          <p:cNvSpPr txBox="1">
            <a:spLocks noChangeArrowheads="1"/>
          </p:cNvSpPr>
          <p:nvPr/>
        </p:nvSpPr>
        <p:spPr bwMode="auto">
          <a:xfrm>
            <a:off x="7975178" y="915354"/>
            <a:ext cx="1213794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en-US" sz="2000" b="1" dirty="0">
                <a:solidFill>
                  <a:srgbClr val="FF0000"/>
                </a:solidFill>
                <a:latin typeface="Times New Roman" pitchFamily="18" charset="0"/>
              </a:rPr>
              <a:t>＜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itchFamily="18" charset="0"/>
              </a:rPr>
              <a:t>1600℃</a:t>
            </a:r>
          </a:p>
        </p:txBody>
      </p:sp>
      <p:sp>
        <p:nvSpPr>
          <p:cNvPr id="120858" name="Text Box 26"/>
          <p:cNvSpPr txBox="1">
            <a:spLocks noChangeArrowheads="1"/>
          </p:cNvSpPr>
          <p:nvPr/>
        </p:nvSpPr>
        <p:spPr bwMode="auto">
          <a:xfrm>
            <a:off x="7057770" y="2329751"/>
            <a:ext cx="1725152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latin typeface="Times New Roman" pitchFamily="18" charset="0"/>
              </a:rPr>
              <a:t>1600—3400℃</a:t>
            </a:r>
          </a:p>
        </p:txBody>
      </p:sp>
      <p:sp>
        <p:nvSpPr>
          <p:cNvPr id="120859" name="Text Box 27"/>
          <p:cNvSpPr txBox="1">
            <a:spLocks noChangeArrowheads="1"/>
          </p:cNvSpPr>
          <p:nvPr/>
        </p:nvSpPr>
        <p:spPr bwMode="auto">
          <a:xfrm>
            <a:off x="6004985" y="3695384"/>
            <a:ext cx="1725152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zh-CN" sz="2000" b="1">
                <a:solidFill>
                  <a:srgbClr val="FF0000"/>
                </a:solidFill>
                <a:latin typeface="Times New Roman" pitchFamily="18" charset="0"/>
              </a:rPr>
              <a:t>3400—4500℃</a:t>
            </a:r>
          </a:p>
        </p:txBody>
      </p:sp>
      <p:sp>
        <p:nvSpPr>
          <p:cNvPr id="120860" name="Text Box 28"/>
          <p:cNvSpPr txBox="1">
            <a:spLocks noChangeArrowheads="1"/>
          </p:cNvSpPr>
          <p:nvPr/>
        </p:nvSpPr>
        <p:spPr bwMode="auto">
          <a:xfrm>
            <a:off x="5327652" y="5059364"/>
            <a:ext cx="1725152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zh-CN" sz="2000" b="1">
                <a:solidFill>
                  <a:srgbClr val="FF0000"/>
                </a:solidFill>
                <a:latin typeface="Times New Roman" pitchFamily="18" charset="0"/>
              </a:rPr>
              <a:t>4500—8000℃</a:t>
            </a:r>
          </a:p>
        </p:txBody>
      </p:sp>
      <p:sp>
        <p:nvSpPr>
          <p:cNvPr id="120861" name="Text Box 29"/>
          <p:cNvSpPr txBox="1">
            <a:spLocks noChangeArrowheads="1"/>
          </p:cNvSpPr>
          <p:nvPr/>
        </p:nvSpPr>
        <p:spPr bwMode="auto">
          <a:xfrm>
            <a:off x="5532968" y="6340476"/>
            <a:ext cx="1213794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en-US" sz="2000" b="1">
                <a:solidFill>
                  <a:srgbClr val="FF0000"/>
                </a:solidFill>
                <a:latin typeface="Times New Roman" pitchFamily="18" charset="0"/>
              </a:rPr>
              <a:t>＞</a:t>
            </a:r>
            <a:r>
              <a:rPr kumimoji="1" lang="en-US" altLang="zh-CN" sz="2000" b="1">
                <a:solidFill>
                  <a:srgbClr val="FF0000"/>
                </a:solidFill>
                <a:latin typeface="Times New Roman" pitchFamily="18" charset="0"/>
              </a:rPr>
              <a:t>8000℃</a:t>
            </a:r>
          </a:p>
        </p:txBody>
      </p:sp>
      <p:sp>
        <p:nvSpPr>
          <p:cNvPr id="120862" name="Text Box 30"/>
          <p:cNvSpPr txBox="1">
            <a:spLocks noChangeArrowheads="1"/>
          </p:cNvSpPr>
          <p:nvPr/>
        </p:nvSpPr>
        <p:spPr bwMode="auto">
          <a:xfrm>
            <a:off x="9986433" y="92075"/>
            <a:ext cx="1114408" cy="369332"/>
          </a:xfrm>
          <a:prstGeom prst="rect">
            <a:avLst/>
          </a:prstGeom>
          <a:solidFill>
            <a:srgbClr val="CEF604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>
                <a:latin typeface="Times New Roman" pitchFamily="18" charset="0"/>
              </a:rPr>
              <a:t>作物熟制</a:t>
            </a:r>
          </a:p>
        </p:txBody>
      </p:sp>
      <p:sp>
        <p:nvSpPr>
          <p:cNvPr id="120863" name="Text Box 31"/>
          <p:cNvSpPr txBox="1">
            <a:spLocks noChangeArrowheads="1"/>
          </p:cNvSpPr>
          <p:nvPr/>
        </p:nvSpPr>
        <p:spPr bwMode="auto">
          <a:xfrm>
            <a:off x="9525000" y="739775"/>
            <a:ext cx="1114408" cy="369332"/>
          </a:xfrm>
          <a:prstGeom prst="rect">
            <a:avLst/>
          </a:prstGeom>
          <a:solidFill>
            <a:srgbClr val="CEF604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>
                <a:latin typeface="Times New Roman" pitchFamily="18" charset="0"/>
              </a:rPr>
              <a:t>一年一熟</a:t>
            </a:r>
          </a:p>
        </p:txBody>
      </p:sp>
      <p:sp>
        <p:nvSpPr>
          <p:cNvPr id="120864" name="Text Box 32"/>
          <p:cNvSpPr txBox="1">
            <a:spLocks noChangeArrowheads="1"/>
          </p:cNvSpPr>
          <p:nvPr/>
        </p:nvSpPr>
        <p:spPr bwMode="auto">
          <a:xfrm>
            <a:off x="9550400" y="1828800"/>
            <a:ext cx="1114408" cy="369332"/>
          </a:xfrm>
          <a:prstGeom prst="rect">
            <a:avLst/>
          </a:prstGeom>
          <a:solidFill>
            <a:srgbClr val="CEF604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>
                <a:latin typeface="Times New Roman" pitchFamily="18" charset="0"/>
              </a:rPr>
              <a:t>一年一熟</a:t>
            </a:r>
          </a:p>
        </p:txBody>
      </p:sp>
      <p:sp>
        <p:nvSpPr>
          <p:cNvPr id="120865" name="Text Box 33"/>
          <p:cNvSpPr txBox="1">
            <a:spLocks noChangeArrowheads="1"/>
          </p:cNvSpPr>
          <p:nvPr/>
        </p:nvSpPr>
        <p:spPr bwMode="auto">
          <a:xfrm>
            <a:off x="8015818" y="2997200"/>
            <a:ext cx="2276585" cy="369332"/>
          </a:xfrm>
          <a:prstGeom prst="rect">
            <a:avLst/>
          </a:prstGeom>
          <a:solidFill>
            <a:srgbClr val="CEF604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>
                <a:latin typeface="Times New Roman" pitchFamily="18" charset="0"/>
              </a:rPr>
              <a:t>两年三熟或一年两熟</a:t>
            </a:r>
          </a:p>
        </p:txBody>
      </p:sp>
      <p:sp>
        <p:nvSpPr>
          <p:cNvPr id="120866" name="Text Box 34"/>
          <p:cNvSpPr txBox="1">
            <a:spLocks noChangeArrowheads="1"/>
          </p:cNvSpPr>
          <p:nvPr/>
        </p:nvSpPr>
        <p:spPr bwMode="auto">
          <a:xfrm>
            <a:off x="8862484" y="4581525"/>
            <a:ext cx="1811714" cy="369332"/>
          </a:xfrm>
          <a:prstGeom prst="rect">
            <a:avLst/>
          </a:prstGeom>
          <a:solidFill>
            <a:srgbClr val="CEF604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>
                <a:latin typeface="Times New Roman" pitchFamily="18" charset="0"/>
              </a:rPr>
              <a:t>一年两熟到三熟</a:t>
            </a:r>
          </a:p>
        </p:txBody>
      </p:sp>
      <p:sp>
        <p:nvSpPr>
          <p:cNvPr id="120867" name="Text Box 35"/>
          <p:cNvSpPr txBox="1">
            <a:spLocks noChangeArrowheads="1"/>
          </p:cNvSpPr>
          <p:nvPr/>
        </p:nvSpPr>
        <p:spPr bwMode="auto">
          <a:xfrm>
            <a:off x="8976784" y="5851525"/>
            <a:ext cx="1114408" cy="369332"/>
          </a:xfrm>
          <a:prstGeom prst="rect">
            <a:avLst/>
          </a:prstGeom>
          <a:solidFill>
            <a:srgbClr val="CEF604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b="1">
                <a:latin typeface="Times New Roman" pitchFamily="18" charset="0"/>
              </a:rPr>
              <a:t>一年三熟</a:t>
            </a:r>
          </a:p>
        </p:txBody>
      </p:sp>
      <p:sp>
        <p:nvSpPr>
          <p:cNvPr id="120868" name="Text Box 36"/>
          <p:cNvSpPr txBox="1">
            <a:spLocks noChangeArrowheads="1"/>
          </p:cNvSpPr>
          <p:nvPr/>
        </p:nvSpPr>
        <p:spPr bwMode="auto">
          <a:xfrm>
            <a:off x="9812867" y="1196975"/>
            <a:ext cx="1632178" cy="338554"/>
          </a:xfrm>
          <a:prstGeom prst="rect">
            <a:avLst/>
          </a:prstGeom>
          <a:solidFill>
            <a:srgbClr val="FF66FF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sz="1600" b="1">
                <a:latin typeface="Times New Roman" pitchFamily="18" charset="0"/>
              </a:rPr>
              <a:t>春小麦、马铃薯</a:t>
            </a:r>
          </a:p>
        </p:txBody>
      </p:sp>
      <p:sp>
        <p:nvSpPr>
          <p:cNvPr id="120869" name="Text Box 37"/>
          <p:cNvSpPr txBox="1">
            <a:spLocks noChangeArrowheads="1"/>
          </p:cNvSpPr>
          <p:nvPr/>
        </p:nvSpPr>
        <p:spPr bwMode="auto">
          <a:xfrm>
            <a:off x="8702566" y="2267608"/>
            <a:ext cx="3489434" cy="338554"/>
          </a:xfrm>
          <a:prstGeom prst="rect">
            <a:avLst/>
          </a:prstGeom>
          <a:solidFill>
            <a:srgbClr val="FF66FF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r>
              <a:rPr kumimoji="1" lang="zh-CN" altLang="en-US" sz="1600" b="1">
                <a:latin typeface="Times New Roman" pitchFamily="18" charset="0"/>
              </a:rPr>
              <a:t>春小麦、甜菜、大豆、亚麻、玉米</a:t>
            </a:r>
          </a:p>
        </p:txBody>
      </p:sp>
      <p:sp>
        <p:nvSpPr>
          <p:cNvPr id="120870" name="Text Box 38"/>
          <p:cNvSpPr txBox="1">
            <a:spLocks noChangeArrowheads="1"/>
          </p:cNvSpPr>
          <p:nvPr/>
        </p:nvSpPr>
        <p:spPr bwMode="auto">
          <a:xfrm>
            <a:off x="7811713" y="3507828"/>
            <a:ext cx="3906839" cy="338554"/>
          </a:xfrm>
          <a:prstGeom prst="rect">
            <a:avLst/>
          </a:prstGeom>
          <a:solidFill>
            <a:srgbClr val="FF66FF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sz="1600" b="1" dirty="0">
                <a:latin typeface="Times New Roman" pitchFamily="18" charset="0"/>
              </a:rPr>
              <a:t>冬小麦、</a:t>
            </a:r>
            <a:r>
              <a:rPr kumimoji="1" lang="zh-CN" altLang="en-US" sz="1600" b="1" dirty="0" smtClean="0">
                <a:latin typeface="Times New Roman" pitchFamily="18" charset="0"/>
              </a:rPr>
              <a:t>棉花</a:t>
            </a:r>
            <a:r>
              <a:rPr lang="zh-CN" altLang="en-US" sz="1600" b="1" dirty="0" smtClean="0">
                <a:latin typeface="Times New Roman" pitchFamily="18" charset="0"/>
                <a:ea typeface="楷体" panose="02010609060101010101" charset="-122"/>
                <a:sym typeface="+mn-ea"/>
              </a:rPr>
              <a:t>、</a:t>
            </a:r>
            <a:r>
              <a:rPr kumimoji="1" lang="zh-CN" altLang="en-US" sz="1600" b="1" dirty="0" smtClean="0">
                <a:latin typeface="Times New Roman" pitchFamily="18" charset="0"/>
                <a:sym typeface="+mn-ea"/>
              </a:rPr>
              <a:t>玉米、苹果、梨、葡萄等</a:t>
            </a:r>
            <a:endParaRPr kumimoji="1" lang="zh-CN" altLang="en-US" sz="1600" b="1" dirty="0">
              <a:latin typeface="Times New Roman" pitchFamily="18" charset="0"/>
            </a:endParaRPr>
          </a:p>
        </p:txBody>
      </p:sp>
      <p:sp>
        <p:nvSpPr>
          <p:cNvPr id="120871" name="Text Box 39"/>
          <p:cNvSpPr txBox="1">
            <a:spLocks noChangeArrowheads="1"/>
          </p:cNvSpPr>
          <p:nvPr/>
        </p:nvSpPr>
        <p:spPr bwMode="auto">
          <a:xfrm>
            <a:off x="7342060" y="5013324"/>
            <a:ext cx="4849940" cy="584775"/>
          </a:xfrm>
          <a:prstGeom prst="rect">
            <a:avLst/>
          </a:prstGeom>
          <a:solidFill>
            <a:srgbClr val="FF66FF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lvl="0"/>
            <a:r>
              <a:rPr kumimoji="1" lang="zh-CN" altLang="en-US" sz="1600" b="1" dirty="0">
                <a:latin typeface="Times New Roman" pitchFamily="18" charset="0"/>
              </a:rPr>
              <a:t>水稻、</a:t>
            </a:r>
            <a:r>
              <a:rPr kumimoji="1" lang="zh-CN" altLang="en-US" sz="1600" b="1" dirty="0" smtClean="0">
                <a:latin typeface="Times New Roman" pitchFamily="18" charset="0"/>
              </a:rPr>
              <a:t>油菜、</a:t>
            </a:r>
            <a:r>
              <a:rPr kumimoji="1" lang="zh-CN" altLang="en-US" sz="1600" b="1" dirty="0" smtClean="0">
                <a:latin typeface="Times New Roman" pitchFamily="18" charset="0"/>
                <a:sym typeface="+mn-ea"/>
              </a:rPr>
              <a:t>甘蔗及亚热带水果（双季稻加冬油菜或冬小麦）</a:t>
            </a:r>
          </a:p>
        </p:txBody>
      </p:sp>
      <p:sp>
        <p:nvSpPr>
          <p:cNvPr id="120872" name="Text Box 40"/>
          <p:cNvSpPr txBox="1">
            <a:spLocks noChangeArrowheads="1"/>
          </p:cNvSpPr>
          <p:nvPr/>
        </p:nvSpPr>
        <p:spPr bwMode="auto">
          <a:xfrm>
            <a:off x="8771467" y="6308725"/>
            <a:ext cx="2252540" cy="338554"/>
          </a:xfrm>
          <a:prstGeom prst="rect">
            <a:avLst/>
          </a:prstGeom>
          <a:solidFill>
            <a:srgbClr val="FF66FF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sz="1600" b="1">
                <a:latin typeface="Times New Roman" pitchFamily="18" charset="0"/>
              </a:rPr>
              <a:t>水稻、橡胶等热带作物</a:t>
            </a:r>
          </a:p>
        </p:txBody>
      </p:sp>
      <p:sp>
        <p:nvSpPr>
          <p:cNvPr id="120873" name="Text Box 41"/>
          <p:cNvSpPr txBox="1">
            <a:spLocks noChangeArrowheads="1"/>
          </p:cNvSpPr>
          <p:nvPr/>
        </p:nvSpPr>
        <p:spPr bwMode="auto">
          <a:xfrm>
            <a:off x="2639485" y="4221163"/>
            <a:ext cx="1218603" cy="338554"/>
          </a:xfrm>
          <a:prstGeom prst="rect">
            <a:avLst/>
          </a:prstGeom>
          <a:solidFill>
            <a:srgbClr val="FF66FF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sz="1600" b="1">
                <a:latin typeface="Times New Roman" pitchFamily="18" charset="0"/>
              </a:rPr>
              <a:t>青稞、豌豆</a:t>
            </a:r>
          </a:p>
        </p:txBody>
      </p:sp>
      <p:sp>
        <p:nvSpPr>
          <p:cNvPr id="120874" name="Text Box 42"/>
          <p:cNvSpPr txBox="1">
            <a:spLocks noChangeArrowheads="1"/>
          </p:cNvSpPr>
          <p:nvPr/>
        </p:nvSpPr>
        <p:spPr bwMode="auto">
          <a:xfrm>
            <a:off x="4089401" y="3789363"/>
            <a:ext cx="649537" cy="369332"/>
          </a:xfrm>
          <a:prstGeom prst="rect">
            <a:avLst/>
          </a:prstGeom>
          <a:solidFill>
            <a:srgbClr val="CEF604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zh-CN" altLang="en-US" sz="1800" b="1">
                <a:latin typeface="Times New Roman" pitchFamily="18" charset="0"/>
              </a:rPr>
              <a:t>高寒</a:t>
            </a:r>
          </a:p>
        </p:txBody>
      </p:sp>
      <p:sp>
        <p:nvSpPr>
          <p:cNvPr id="120878" name="Rectangle 46"/>
          <p:cNvSpPr>
            <a:spLocks noChangeArrowheads="1"/>
          </p:cNvSpPr>
          <p:nvPr/>
        </p:nvSpPr>
        <p:spPr bwMode="auto">
          <a:xfrm>
            <a:off x="8737600" y="4419601"/>
            <a:ext cx="312906" cy="24622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zh-CN" sz="1000">
                <a:latin typeface="Times New Roman" pitchFamily="18" charset="0"/>
              </a:rPr>
              <a:t>●</a:t>
            </a:r>
          </a:p>
        </p:txBody>
      </p:sp>
      <p:sp>
        <p:nvSpPr>
          <p:cNvPr id="19485" name="Rectangle 2"/>
          <p:cNvSpPr txBox="1">
            <a:spLocks noChangeArrowheads="1"/>
          </p:cNvSpPr>
          <p:nvPr/>
        </p:nvSpPr>
        <p:spPr bwMode="auto">
          <a:xfrm>
            <a:off x="1295401" y="-26988"/>
            <a:ext cx="548216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kumimoji="1" lang="en-US" altLang="zh-CN" sz="4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 </a:t>
            </a:r>
            <a:r>
              <a:rPr kumimoji="1" lang="zh-CN" altLang="en-US" sz="44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我国的温度带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0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0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0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0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1208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 fill="hold"/>
                                        <p:tgtEl>
                                          <p:spTgt spid="1208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120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120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8" grpId="0"/>
      <p:bldP spid="120849" grpId="0"/>
      <p:bldP spid="120850" grpId="0"/>
      <p:bldP spid="120851" grpId="0"/>
      <p:bldP spid="120852" grpId="0"/>
      <p:bldP spid="120854" grpId="0"/>
      <p:bldP spid="120857" grpId="0"/>
      <p:bldP spid="120858" grpId="0"/>
      <p:bldP spid="120859" grpId="0"/>
      <p:bldP spid="120860" grpId="0"/>
      <p:bldP spid="120861" grpId="0"/>
      <p:bldP spid="120862" grpId="0" animBg="1"/>
      <p:bldP spid="120863" grpId="0" animBg="1"/>
      <p:bldP spid="120864" grpId="0" animBg="1"/>
      <p:bldP spid="120865" grpId="0" animBg="1"/>
      <p:bldP spid="120866" grpId="0" animBg="1"/>
      <p:bldP spid="120867" grpId="0" animBg="1"/>
      <p:bldP spid="120868" grpId="0" animBg="1"/>
      <p:bldP spid="120869" grpId="0" animBg="1"/>
      <p:bldP spid="120870" grpId="0" animBg="1"/>
      <p:bldP spid="120871" grpId="0" animBg="1"/>
      <p:bldP spid="120872" grpId="0" animBg="1"/>
      <p:bldP spid="120873" grpId="0" animBg="1"/>
      <p:bldP spid="120874" grpId="0" animBg="1"/>
      <p:bldP spid="12087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"/>
          <p:cNvSpPr>
            <a:spLocks noChangeArrowheads="1"/>
          </p:cNvSpPr>
          <p:nvPr/>
        </p:nvSpPr>
        <p:spPr bwMode="auto">
          <a:xfrm>
            <a:off x="716280" y="973183"/>
            <a:ext cx="9459686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☆影响降水的因素：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大气环流：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（气压带、风带、季风）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地形：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迎风坡、背风坡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地势（海拔高度）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：降水在一定高度达最大值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海陆位置：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距海远近（水汽）向岸风、离岸风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洋流：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暖流：增温增湿；寒流：降温减湿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下垫面：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裸地、绿地、植被、水面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人类活动：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城市雨岛、植树造林、修建水库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注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】1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点是常答点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0" y="0"/>
            <a:ext cx="778129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二、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降水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及干湿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</a:t>
            </a:r>
            <a:endParaRPr kumimoji="0" lang="zh-CN" altLang="en-US" b="1" i="0" u="none" strike="noStrike" kern="1200" cap="all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77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我国降水空间分布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9310" y="450850"/>
            <a:ext cx="7552690" cy="6407150"/>
          </a:xfrm>
          <a:prstGeom prst="rect">
            <a:avLst/>
          </a:prstGeom>
        </p:spPr>
      </p:pic>
      <p:sp>
        <p:nvSpPr>
          <p:cNvPr id="26627" name="Line 3"/>
          <p:cNvSpPr/>
          <p:nvPr/>
        </p:nvSpPr>
        <p:spPr>
          <a:xfrm flipH="1" flipV="1">
            <a:off x="6061075" y="2195195"/>
            <a:ext cx="3590925" cy="2919095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/>
          </a:p>
        </p:txBody>
      </p:sp>
      <p:sp>
        <p:nvSpPr>
          <p:cNvPr id="26628" name="Rectangle 4"/>
          <p:cNvSpPr/>
          <p:nvPr/>
        </p:nvSpPr>
        <p:spPr>
          <a:xfrm>
            <a:off x="0" y="937260"/>
            <a:ext cx="504634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</a:t>
            </a:r>
            <a:r>
              <a:rPr lang="zh-CN" altLang="en-US" sz="3600" b="1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、降水</a:t>
            </a:r>
            <a:r>
              <a:rPr lang="zh-CN" altLang="en-US" sz="3600" b="1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的空间分布：</a:t>
            </a:r>
            <a:endParaRPr lang="zh-CN" altLang="en-US" sz="3600" b="1" dirty="0">
              <a:latin typeface="Times New Roman" pitchFamily="18" charset="0"/>
              <a:ea typeface="黑体" pitchFamily="2" charset="-122"/>
            </a:endParaRPr>
          </a:p>
          <a:p>
            <a:r>
              <a:rPr lang="zh-CN" altLang="en-US" sz="3600" b="1" dirty="0">
                <a:latin typeface="黑体" pitchFamily="2" charset="-122"/>
                <a:ea typeface="黑体" pitchFamily="2" charset="-122"/>
                <a:sym typeface="+mn-ea"/>
              </a:rPr>
              <a:t>特点：</a:t>
            </a:r>
            <a:endParaRPr lang="zh-CN" altLang="en-US" sz="3600" b="1" dirty="0">
              <a:latin typeface="黑体" pitchFamily="2" charset="-122"/>
              <a:ea typeface="黑体" pitchFamily="2" charset="-122"/>
            </a:endParaRPr>
          </a:p>
          <a:p>
            <a:endParaRPr lang="zh-CN" altLang="en-US" sz="3600" b="1" dirty="0">
              <a:solidFill>
                <a:srgbClr val="FFFF00"/>
              </a:solidFill>
              <a:latin typeface="Times New Roman" pitchFamily="18" charset="0"/>
              <a:ea typeface="黑体" pitchFamily="2" charset="-122"/>
            </a:endParaRPr>
          </a:p>
          <a:p>
            <a:r>
              <a:rPr lang="zh-CN" altLang="en-US" sz="3600" b="1" dirty="0">
                <a:latin typeface="黑体" pitchFamily="2" charset="-122"/>
                <a:ea typeface="黑体" pitchFamily="2" charset="-122"/>
                <a:sym typeface="+mn-ea"/>
              </a:rPr>
              <a:t>原因：</a:t>
            </a:r>
          </a:p>
          <a:p>
            <a:endParaRPr lang="zh-CN" altLang="en-US" sz="3600" b="1" dirty="0">
              <a:latin typeface="黑体" pitchFamily="2" charset="-122"/>
              <a:ea typeface="黑体" pitchFamily="2" charset="-122"/>
              <a:sym typeface="+mn-ea"/>
            </a:endParaRPr>
          </a:p>
          <a:p>
            <a:endParaRPr lang="zh-CN" altLang="en-US" sz="3600" b="1" dirty="0">
              <a:latin typeface="黑体" pitchFamily="2" charset="-122"/>
              <a:ea typeface="黑体" pitchFamily="2" charset="-122"/>
              <a:sym typeface="+mn-ea"/>
            </a:endParaRPr>
          </a:p>
          <a:p>
            <a:endParaRPr lang="zh-CN" altLang="en-US" sz="3600" b="1" dirty="0">
              <a:latin typeface="黑体" pitchFamily="2" charset="-122"/>
              <a:ea typeface="黑体" pitchFamily="2" charset="-122"/>
              <a:sym typeface="+mn-ea"/>
            </a:endParaRPr>
          </a:p>
          <a:p>
            <a:endParaRPr lang="zh-CN" altLang="en-US" sz="3600" b="1" dirty="0">
              <a:latin typeface="黑体" pitchFamily="2" charset="-122"/>
              <a:ea typeface="黑体" pitchFamily="2" charset="-122"/>
              <a:sym typeface="+mn-ea"/>
            </a:endParaRPr>
          </a:p>
          <a:p>
            <a:endParaRPr lang="zh-CN" altLang="en-US" sz="3600" b="1" dirty="0">
              <a:latin typeface="黑体" pitchFamily="2" charset="-122"/>
              <a:ea typeface="黑体" pitchFamily="2" charset="-122"/>
              <a:sym typeface="+mn-ea"/>
            </a:endParaRPr>
          </a:p>
          <a:p>
            <a:endParaRPr lang="zh-CN" altLang="en-US" sz="3600" b="1" dirty="0">
              <a:solidFill>
                <a:srgbClr val="FFFF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6631" name="矩形 2"/>
          <p:cNvSpPr/>
          <p:nvPr/>
        </p:nvSpPr>
        <p:spPr>
          <a:xfrm>
            <a:off x="1410018" y="1573848"/>
            <a:ext cx="3070225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17019B"/>
                </a:solidFill>
                <a:latin typeface="黑体" pitchFamily="2" charset="-122"/>
                <a:ea typeface="黑体" pitchFamily="2" charset="-122"/>
              </a:rPr>
              <a:t>由东南向西北递减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0" y="0"/>
            <a:ext cx="778129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二、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降水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及干湿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</a:t>
            </a:r>
            <a:endParaRPr kumimoji="0" lang="zh-CN" altLang="en-US" b="1" i="0" u="none" strike="noStrike" kern="1200" cap="all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0" y="3354070"/>
            <a:ext cx="5057140" cy="304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fontAlgn="base" latinLnBrk="0" hangingPunct="1">
              <a:lnSpc>
                <a:spcPct val="160000"/>
              </a:lnSpc>
              <a:buClrTx/>
              <a:buSz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微软雅黑" charset="-122"/>
                <a:ea typeface="微软雅黑" charset="-122"/>
                <a:sym typeface="+mn-ea"/>
              </a:rPr>
              <a:t>东南部距海近，受夏季风（来自太平洋的东南季风和来自印度洋的西南季风）影响大，降水多；西北内陆远离海洋，加之受地形的阻隔，受夏季风影响小，降水少。</a:t>
            </a:r>
          </a:p>
        </p:txBody>
      </p:sp>
    </p:spTree>
    <p:extLst>
      <p:ext uri="{BB962C8B-B14F-4D97-AF65-F5344CB8AC3E}">
        <p14:creationId xmlns:p14="http://schemas.microsoft.com/office/powerpoint/2010/main" val="223220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4" descr="3-2中国年降水量分布副本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85" y="784860"/>
            <a:ext cx="6553200" cy="518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组合 50"/>
          <p:cNvGrpSpPr/>
          <p:nvPr/>
        </p:nvGrpSpPr>
        <p:grpSpPr>
          <a:xfrm>
            <a:off x="3447415" y="4345432"/>
            <a:ext cx="2759710" cy="961898"/>
            <a:chOff x="5568494" y="643803"/>
            <a:chExt cx="4313804" cy="1337055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7925489" y="1169390"/>
              <a:ext cx="801271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5568494" y="699234"/>
              <a:ext cx="2441026" cy="1281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chemeClr val="tx2">
                      <a:lumMod val="50000"/>
                    </a:schemeClr>
                  </a:solidFill>
                  <a:latin typeface="微软雅黑" charset="-122"/>
                  <a:ea typeface="微软雅黑" charset="-122"/>
                </a:rPr>
                <a:t>年平均降水量</a:t>
              </a:r>
              <a:r>
                <a:rPr lang="en-US" altLang="zh-CN" b="1">
                  <a:solidFill>
                    <a:schemeClr val="tx2">
                      <a:lumMod val="50000"/>
                    </a:schemeClr>
                  </a:solidFill>
                  <a:latin typeface="微软雅黑" charset="-122"/>
                  <a:ea typeface="微软雅黑" charset="-122"/>
                </a:rPr>
                <a:t>6558mm</a:t>
              </a:r>
              <a:endParaRPr lang="zh-CN" altLang="en-US" b="1">
                <a:solidFill>
                  <a:schemeClr val="tx2">
                    <a:lumMod val="50000"/>
                  </a:schemeClr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8441904" y="643803"/>
              <a:ext cx="1440394" cy="646243"/>
              <a:chOff x="8441904" y="643803"/>
              <a:chExt cx="1440394" cy="646243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8703358" y="1155900"/>
                <a:ext cx="134146" cy="1341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81" name="文本框 80"/>
              <p:cNvSpPr txBox="1"/>
              <p:nvPr/>
            </p:nvSpPr>
            <p:spPr>
              <a:xfrm>
                <a:off x="8441904" y="643803"/>
                <a:ext cx="1440394" cy="511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火烧寮</a:t>
                </a:r>
              </a:p>
            </p:txBody>
          </p:sp>
        </p:grpSp>
        <p:cxnSp>
          <p:nvCxnSpPr>
            <p:cNvPr id="69" name="直接连接符 68"/>
            <p:cNvCxnSpPr/>
            <p:nvPr/>
          </p:nvCxnSpPr>
          <p:spPr>
            <a:xfrm flipH="1">
              <a:off x="7821542" y="738664"/>
              <a:ext cx="0" cy="6421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572249" y="784860"/>
            <a:ext cx="5655310" cy="6077585"/>
            <a:chOff x="5903486" y="770641"/>
            <a:chExt cx="2738279" cy="312151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3486" y="770641"/>
              <a:ext cx="2711529" cy="3121519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 rot="2531569">
              <a:off x="7934289" y="1711565"/>
              <a:ext cx="707476" cy="2048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东南季风</a:t>
              </a:r>
            </a:p>
          </p:txBody>
        </p:sp>
      </p:grpSp>
      <p:sp>
        <p:nvSpPr>
          <p:cNvPr id="32" name="椭圆 31"/>
          <p:cNvSpPr/>
          <p:nvPr/>
        </p:nvSpPr>
        <p:spPr>
          <a:xfrm>
            <a:off x="10361257" y="2177795"/>
            <a:ext cx="230877" cy="230879"/>
          </a:xfrm>
          <a:prstGeom prst="ellipse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2" name="矩形 81"/>
          <p:cNvSpPr/>
          <p:nvPr/>
        </p:nvSpPr>
        <p:spPr>
          <a:xfrm>
            <a:off x="19685" y="5141595"/>
            <a:ext cx="12152630" cy="521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据</a:t>
            </a:r>
            <a:r>
              <a:rPr lang="zh-CN" altLang="en-US" sz="2800" b="1" dirty="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图探究火烧寮年降水量最多的原因。</a:t>
            </a:r>
            <a:endParaRPr lang="en-US" altLang="zh-CN" sz="2800" b="1" dirty="0">
              <a:solidFill>
                <a:srgbClr val="00206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8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19685" y="5663565"/>
            <a:ext cx="12152630" cy="1198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火烧寮位于</a:t>
            </a:r>
            <a:r>
              <a:rPr lang="zh-CN" altLang="en-US" sz="24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东南季风和东北季风</a:t>
            </a:r>
            <a:r>
              <a:rPr lang="zh-CN" altLang="en-US" sz="24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的</a:t>
            </a:r>
            <a:r>
              <a:rPr lang="zh-CN" altLang="en-US" sz="24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迎风坡</a:t>
            </a:r>
            <a:r>
              <a:rPr lang="zh-CN" altLang="en-US" sz="24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，受地形抬升，降水多。夏秋受台风影响。日本暖流经过，增湿作用明显。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9685" y="-2346"/>
            <a:ext cx="7781290" cy="572135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、降水</a:t>
            </a:r>
            <a:r>
              <a:rPr kumimoji="0" lang="zh-CN" altLang="en-US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的空间分布</a:t>
            </a:r>
          </a:p>
        </p:txBody>
      </p:sp>
    </p:spTree>
    <p:extLst>
      <p:ext uri="{BB962C8B-B14F-4D97-AF65-F5344CB8AC3E}">
        <p14:creationId xmlns:p14="http://schemas.microsoft.com/office/powerpoint/2010/main" val="6281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s://ss0.baidu.com/94o3dSag_xI4khGko9WTAnF6hhy/zhidao/wh%3D450%2C600/sign=c5040184d1c8a786be7f420a5239e50b/0df431adcbef7609ab2d38e12edda3cc7cd99ea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890" y="1950720"/>
            <a:ext cx="6038514" cy="454152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07004" y="391886"/>
            <a:ext cx="112014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/>
              <a:t>台湾冬季东北季风，原因：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）来自亚洲高压的西北风向南吹的过程中，受地转偏向力影响，不断偏转，形成东北风。 </a:t>
            </a:r>
            <a:endParaRPr lang="zh-CN" altLang="en-US" sz="24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84809" y="2133600"/>
            <a:ext cx="5071111" cy="4389120"/>
            <a:chOff x="5903486" y="770641"/>
            <a:chExt cx="2738279" cy="312151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3486" y="770641"/>
              <a:ext cx="2711529" cy="3121519"/>
            </a:xfrm>
            <a:prstGeom prst="rect">
              <a:avLst/>
            </a:prstGeom>
          </p:spPr>
        </p:pic>
        <p:sp>
          <p:nvSpPr>
            <p:cNvPr id="6" name="文本框 21"/>
            <p:cNvSpPr txBox="1"/>
            <p:nvPr/>
          </p:nvSpPr>
          <p:spPr>
            <a:xfrm rot="2531569">
              <a:off x="7934289" y="1711565"/>
              <a:ext cx="707476" cy="2048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东南季风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14" descr="3-2中国年降水量分布副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85" y="960755"/>
            <a:ext cx="7379970" cy="584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组合 43"/>
          <p:cNvGrpSpPr/>
          <p:nvPr/>
        </p:nvGrpSpPr>
        <p:grpSpPr>
          <a:xfrm>
            <a:off x="514985" y="2843530"/>
            <a:ext cx="2575560" cy="922020"/>
            <a:chOff x="6619165" y="758281"/>
            <a:chExt cx="3259408" cy="1124772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8021813" y="1169389"/>
              <a:ext cx="704947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6619165" y="758281"/>
              <a:ext cx="1716523" cy="1124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年降水量</a:t>
              </a:r>
              <a:endParaRPr lang="en-US" altLang="zh-CN" b="1">
                <a:solidFill>
                  <a:srgbClr val="002060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5.9mm</a:t>
              </a:r>
              <a:endParaRPr lang="zh-CN" altLang="en-US" b="1">
                <a:solidFill>
                  <a:srgbClr val="002060"/>
                </a:solidFill>
                <a:latin typeface="微软雅黑" charset="-122"/>
                <a:ea typeface="微软雅黑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8703358" y="962701"/>
              <a:ext cx="1175215" cy="616660"/>
              <a:chOff x="8703358" y="962701"/>
              <a:chExt cx="1175215" cy="616660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8703358" y="1155900"/>
                <a:ext cx="134146" cy="1341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748262" y="962701"/>
                <a:ext cx="1130311" cy="61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托克逊</a:t>
                </a:r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 flipH="1">
              <a:off x="7992129" y="859026"/>
              <a:ext cx="0" cy="6421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>
            <a:off x="19685" y="6068695"/>
            <a:ext cx="10876915" cy="7372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托克逊深居内陆，距海远；高山环绕，盆地闭塞，水汽难以进入。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400290" y="960755"/>
            <a:ext cx="4628515" cy="3330575"/>
            <a:chOff x="5090713" y="847522"/>
            <a:chExt cx="3459031" cy="22926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0713" y="847522"/>
              <a:ext cx="3459031" cy="229261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6508003" y="1893140"/>
              <a:ext cx="1306070" cy="253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</a:rPr>
                <a:t>托克逊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7196758" y="2057492"/>
              <a:ext cx="107156" cy="1071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21945" y="1532890"/>
            <a:ext cx="7491730" cy="2232025"/>
            <a:chOff x="350983" y="979752"/>
            <a:chExt cx="4184440" cy="1292393"/>
          </a:xfrm>
        </p:grpSpPr>
        <p:sp>
          <p:nvSpPr>
            <p:cNvPr id="57" name="矩形 56"/>
            <p:cNvSpPr/>
            <p:nvPr/>
          </p:nvSpPr>
          <p:spPr>
            <a:xfrm>
              <a:off x="350983" y="979752"/>
              <a:ext cx="1547828" cy="1292393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箭头连接符 57"/>
            <p:cNvCxnSpPr/>
            <p:nvPr/>
          </p:nvCxnSpPr>
          <p:spPr>
            <a:xfrm>
              <a:off x="1898811" y="2271976"/>
              <a:ext cx="2636612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矩形 81"/>
          <p:cNvSpPr/>
          <p:nvPr/>
        </p:nvSpPr>
        <p:spPr>
          <a:xfrm>
            <a:off x="19685" y="5546725"/>
            <a:ext cx="12152630" cy="5219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结合</a:t>
            </a:r>
            <a:r>
              <a:rPr lang="zh-CN" altLang="en-US" sz="2800" b="1" dirty="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上图分析托克逊年降水量最少的原因。</a:t>
            </a:r>
            <a:endParaRPr lang="en-US" altLang="zh-CN" sz="2800" b="1" dirty="0">
              <a:solidFill>
                <a:srgbClr val="00206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99655" y="4291330"/>
            <a:ext cx="49371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吐鲁番盆地中的托克逊，年平均降水量仅</a:t>
            </a:r>
            <a:r>
              <a:rPr lang="en-US" altLang="zh-CN" sz="2400" b="1"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5.9</a:t>
            </a:r>
            <a:r>
              <a:rPr lang="zh-CN" altLang="en-US" sz="2400" b="1"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毫米，年降水天数不足</a:t>
            </a:r>
            <a:r>
              <a:rPr lang="en-US" altLang="zh-CN" sz="2400" b="1"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b="1"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天，有些年份滴水不见。</a:t>
            </a:r>
            <a:endParaRPr lang="zh-CN" altLang="en-US" sz="2400">
              <a:latin typeface="Times New Roman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0" y="-3492"/>
            <a:ext cx="7781290" cy="572135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、降水</a:t>
            </a:r>
            <a:r>
              <a:rPr kumimoji="0" lang="zh-CN" altLang="en-US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的空间分布</a:t>
            </a:r>
          </a:p>
        </p:txBody>
      </p:sp>
    </p:spTree>
    <p:extLst>
      <p:ext uri="{BB962C8B-B14F-4D97-AF65-F5344CB8AC3E}">
        <p14:creationId xmlns:p14="http://schemas.microsoft.com/office/powerpoint/2010/main" val="421585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0" y="0"/>
            <a:ext cx="870712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二、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降水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及干湿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</a:t>
            </a:r>
            <a:endParaRPr kumimoji="0" lang="zh-CN" altLang="zh-CN" b="1" i="0" u="none" strike="noStrike" kern="1200" cap="all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508760"/>
            <a:ext cx="6629400" cy="5074920"/>
          </a:xfrm>
          <a:prstGeom prst="rect">
            <a:avLst/>
          </a:prstGeom>
        </p:spPr>
      </p:pic>
      <p:sp>
        <p:nvSpPr>
          <p:cNvPr id="82" name="矩形 81"/>
          <p:cNvSpPr/>
          <p:nvPr/>
        </p:nvSpPr>
        <p:spPr>
          <a:xfrm>
            <a:off x="0" y="784860"/>
            <a:ext cx="5139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Verdana" panose="020B0604030504040204"/>
                <a:ea typeface="微软雅黑" charset="-122"/>
              </a:rPr>
              <a:t>2</a:t>
            </a:r>
            <a:r>
              <a:rPr lang="zh-CN" altLang="en-US" sz="3200" b="1" dirty="0" smtClean="0">
                <a:solidFill>
                  <a:srgbClr val="002060"/>
                </a:solidFill>
                <a:latin typeface="Verdana" panose="020B0604030504040204"/>
                <a:ea typeface="微软雅黑" charset="-122"/>
              </a:rPr>
              <a:t>、降水</a:t>
            </a:r>
            <a:r>
              <a:rPr lang="zh-CN" altLang="en-US" sz="3200" b="1" dirty="0">
                <a:solidFill>
                  <a:srgbClr val="002060"/>
                </a:solidFill>
                <a:latin typeface="Verdana" panose="020B0604030504040204"/>
                <a:ea typeface="微软雅黑" charset="-122"/>
              </a:rPr>
              <a:t>的时间变化</a:t>
            </a:r>
          </a:p>
        </p:txBody>
      </p:sp>
      <p:sp>
        <p:nvSpPr>
          <p:cNvPr id="7" name="矩形 6"/>
          <p:cNvSpPr/>
          <p:nvPr/>
        </p:nvSpPr>
        <p:spPr>
          <a:xfrm>
            <a:off x="4495800" y="851535"/>
            <a:ext cx="623316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结合下图</a:t>
            </a:r>
            <a:r>
              <a:rPr lang="zh-CN" altLang="en-US" sz="2800" b="1" dirty="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总结中国降水时间变化特点。</a:t>
            </a:r>
            <a:endParaRPr lang="en-US" altLang="zh-CN" sz="2800" b="1" dirty="0">
              <a:solidFill>
                <a:srgbClr val="00206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3527" y="1301751"/>
            <a:ext cx="457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kumimoji="1" lang="en-US" altLang="zh-CN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kumimoji="1" lang="zh-CN" altLang="en-US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）季节变化： 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20242" y="2092324"/>
            <a:ext cx="564918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规律：集中在</a:t>
            </a:r>
            <a:r>
              <a:rPr kumimoji="1" lang="zh-CN" altLang="en-US" sz="2800" b="1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夏秋季节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kumimoji="1" lang="en-US" altLang="zh-CN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5-9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月），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    南方雨季长，北方雨季短。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成因：夏季风的进退；</a:t>
            </a:r>
          </a:p>
        </p:txBody>
      </p:sp>
    </p:spTree>
    <p:extLst>
      <p:ext uri="{BB962C8B-B14F-4D97-AF65-F5344CB8AC3E}">
        <p14:creationId xmlns:p14="http://schemas.microsoft.com/office/powerpoint/2010/main" val="179421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0" y="0"/>
            <a:ext cx="870712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二、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降水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及干湿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</a:t>
            </a:r>
            <a:endParaRPr kumimoji="0" lang="zh-CN" altLang="zh-CN" b="1" i="0" u="none" strike="noStrike" kern="1200" cap="all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矩形 81"/>
          <p:cNvSpPr/>
          <p:nvPr/>
        </p:nvSpPr>
        <p:spPr>
          <a:xfrm>
            <a:off x="0" y="784860"/>
            <a:ext cx="5139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Verdana" panose="020B0604030504040204"/>
                <a:ea typeface="微软雅黑" charset="-122"/>
              </a:rPr>
              <a:t>2</a:t>
            </a:r>
            <a:r>
              <a:rPr lang="zh-CN" altLang="en-US" sz="3200" b="1" dirty="0" smtClean="0">
                <a:solidFill>
                  <a:srgbClr val="002060"/>
                </a:solidFill>
                <a:latin typeface="Verdana" panose="020B0604030504040204"/>
                <a:ea typeface="微软雅黑" charset="-122"/>
              </a:rPr>
              <a:t>、降水</a:t>
            </a:r>
            <a:r>
              <a:rPr lang="zh-CN" altLang="en-US" sz="3200" b="1" dirty="0">
                <a:solidFill>
                  <a:srgbClr val="002060"/>
                </a:solidFill>
                <a:latin typeface="Verdana" panose="020B0604030504040204"/>
                <a:ea typeface="微软雅黑" charset="-122"/>
              </a:rPr>
              <a:t>的时间变化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42" y="1943101"/>
            <a:ext cx="5684520" cy="36521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95800" y="851535"/>
            <a:ext cx="623316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结合下图</a:t>
            </a:r>
            <a:r>
              <a:rPr lang="zh-CN" altLang="en-US" sz="2800" b="1" dirty="0">
                <a:solidFill>
                  <a:srgbClr val="00206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总结中国降水时间变化特点。</a:t>
            </a:r>
            <a:endParaRPr lang="en-US" altLang="zh-CN" sz="2800" b="1" dirty="0">
              <a:solidFill>
                <a:srgbClr val="00206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3527" y="1301751"/>
            <a:ext cx="457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kumimoji="1" lang="en-US" altLang="zh-CN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kumimoji="1" lang="zh-CN" altLang="en-US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）季节变化： 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83527" y="1955464"/>
            <a:ext cx="60960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规律：集中在</a:t>
            </a:r>
            <a:r>
              <a:rPr kumimoji="1" lang="zh-CN" altLang="en-US" sz="2800" b="1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夏秋季节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kumimoji="1" lang="en-US" altLang="zh-CN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5-9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月），</a:t>
            </a:r>
          </a:p>
          <a:p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    南方雨季长，北方雨季短。</a:t>
            </a:r>
          </a:p>
          <a:p>
            <a:pPr algn="just"/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成因：夏季风的进退；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84213" y="3573463"/>
            <a:ext cx="52562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）年际变化：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83527" y="4579144"/>
            <a:ext cx="7062787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规律：</a:t>
            </a:r>
            <a:r>
              <a:rPr kumimoji="1" lang="zh-CN" altLang="en-US" sz="2800" b="1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年季变化大</a:t>
            </a:r>
          </a:p>
          <a:p>
            <a:r>
              <a:rPr kumimoji="1" lang="zh-CN" altLang="en-US" sz="2400" b="1" dirty="0">
                <a:solidFill>
                  <a:srgbClr val="FF0000"/>
                </a:solidFill>
              </a:rPr>
              <a:t>（北方＞南方；西部＞东部；西北最大）</a:t>
            </a:r>
            <a:endParaRPr kumimoji="1" lang="zh-CN" altLang="en-US" sz="24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成因：有些年份夏季风进退规律异常</a:t>
            </a:r>
          </a:p>
          <a:p>
            <a:r>
              <a:rPr kumimoji="1"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70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1" descr="副高与天气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2035" y="911860"/>
            <a:ext cx="7320280" cy="594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19685" y="1670050"/>
            <a:ext cx="4712335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我国降水量的空间分布和时间变化与季风活动有着密切的联系。</a:t>
            </a:r>
            <a:r>
              <a:rPr lang="zh-CN" altLang="en-US" sz="3200" b="1" dirty="0">
                <a:latin typeface="楷体" pitchFamily="49" charset="-122"/>
                <a:ea typeface="楷体" pitchFamily="49" charset="-122"/>
                <a:sym typeface="+mn-ea"/>
              </a:rPr>
              <a:t>由（副高）夏季风形成锋面</a:t>
            </a:r>
            <a:r>
              <a:rPr lang="zh-CN" altLang="en-US" sz="3200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  <a:sym typeface="+mn-ea"/>
              </a:rPr>
              <a:t>雨带的进退规律</a:t>
            </a:r>
            <a:r>
              <a:rPr lang="zh-CN" altLang="en-US" sz="3200" b="1" dirty="0">
                <a:latin typeface="楷体" pitchFamily="49" charset="-122"/>
                <a:ea typeface="楷体" pitchFamily="49" charset="-122"/>
                <a:sym typeface="+mn-ea"/>
              </a:rPr>
              <a:t>决定的。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  <a:sym typeface="+mn-ea"/>
              </a:rPr>
              <a:t> 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19685" y="65722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/>
        </p:nvSpPr>
        <p:spPr>
          <a:xfrm>
            <a:off x="0" y="0"/>
            <a:ext cx="870712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二 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降水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及干湿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</a:t>
            </a:r>
            <a:endParaRPr kumimoji="0" lang="zh-CN" altLang="zh-CN" b="1" i="0" u="none" strike="noStrike" kern="1200" cap="all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7" name="组合 1"/>
          <p:cNvGrpSpPr/>
          <p:nvPr/>
        </p:nvGrpSpPr>
        <p:grpSpPr>
          <a:xfrm>
            <a:off x="19685" y="690245"/>
            <a:ext cx="12151995" cy="128270"/>
            <a:chOff x="57" y="1058"/>
            <a:chExt cx="13204" cy="20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Box 568"/>
          <p:cNvSpPr txBox="1"/>
          <p:nvPr/>
        </p:nvSpPr>
        <p:spPr>
          <a:xfrm>
            <a:off x="0" y="888365"/>
            <a:ext cx="7272337" cy="5232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3</a:t>
            </a:r>
            <a:r>
              <a:rPr lang="zh-CN" altLang="en-US" sz="2800" b="1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、我国</a:t>
            </a:r>
            <a:r>
              <a:rPr lang="zh-CN" altLang="en-US" sz="2800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雨带的推移规律及影响</a:t>
            </a:r>
          </a:p>
        </p:txBody>
      </p:sp>
    </p:spTree>
    <p:extLst>
      <p:ext uri="{BB962C8B-B14F-4D97-AF65-F5344CB8AC3E}">
        <p14:creationId xmlns:p14="http://schemas.microsoft.com/office/powerpoint/2010/main" val="254706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我国东部季风区雨带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8120"/>
            <a:ext cx="9144000" cy="522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6743700" y="5553076"/>
            <a:ext cx="846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FFFF00"/>
                </a:solidFill>
              </a:rPr>
              <a:t>4</a:t>
            </a:r>
            <a:r>
              <a:rPr lang="en-US" altLang="zh-CN" sz="1400" b="1">
                <a:solidFill>
                  <a:srgbClr val="FFFF00"/>
                </a:solidFill>
              </a:rPr>
              <a:t>—</a:t>
            </a:r>
            <a:r>
              <a:rPr lang="en-US" altLang="zh-CN" sz="1800" b="1">
                <a:solidFill>
                  <a:srgbClr val="FFFF00"/>
                </a:solidFill>
              </a:rPr>
              <a:t>5</a:t>
            </a:r>
            <a:r>
              <a:rPr lang="zh-CN" altLang="en-US" sz="1800" b="1">
                <a:solidFill>
                  <a:srgbClr val="FFFF00"/>
                </a:solidFill>
              </a:rPr>
              <a:t>月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7248525" y="4437063"/>
            <a:ext cx="8461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FFFF00"/>
                </a:solidFill>
              </a:rPr>
              <a:t>6</a:t>
            </a:r>
            <a:r>
              <a:rPr lang="en-US" altLang="zh-CN" sz="1400" b="1">
                <a:solidFill>
                  <a:srgbClr val="FFFF00"/>
                </a:solidFill>
              </a:rPr>
              <a:t>—</a:t>
            </a:r>
            <a:r>
              <a:rPr lang="en-US" altLang="zh-CN" sz="1800" b="1">
                <a:solidFill>
                  <a:srgbClr val="FFFF00"/>
                </a:solidFill>
              </a:rPr>
              <a:t>7</a:t>
            </a:r>
            <a:r>
              <a:rPr lang="zh-CN" altLang="en-US" sz="1800" b="1">
                <a:solidFill>
                  <a:srgbClr val="FFFF00"/>
                </a:solidFill>
              </a:rPr>
              <a:t>月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8148639" y="2060576"/>
            <a:ext cx="8461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FFFF00"/>
                </a:solidFill>
              </a:rPr>
              <a:t>7</a:t>
            </a:r>
            <a:r>
              <a:rPr lang="en-US" altLang="zh-CN" sz="1400" b="1">
                <a:solidFill>
                  <a:srgbClr val="FFFF00"/>
                </a:solidFill>
              </a:rPr>
              <a:t>—</a:t>
            </a:r>
            <a:r>
              <a:rPr lang="en-US" altLang="zh-CN" sz="1800" b="1">
                <a:solidFill>
                  <a:srgbClr val="FFFF00"/>
                </a:solidFill>
              </a:rPr>
              <a:t>8</a:t>
            </a:r>
            <a:r>
              <a:rPr lang="zh-CN" altLang="en-US" sz="1800" b="1">
                <a:solidFill>
                  <a:srgbClr val="FFFF00"/>
                </a:solidFill>
              </a:rPr>
              <a:t>月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7967664" y="5553076"/>
            <a:ext cx="8461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FFFF00"/>
                </a:solidFill>
              </a:rPr>
              <a:t>8</a:t>
            </a:r>
            <a:r>
              <a:rPr lang="en-US" altLang="zh-CN" sz="1400" b="1">
                <a:solidFill>
                  <a:srgbClr val="FFFF00"/>
                </a:solidFill>
              </a:rPr>
              <a:t>—</a:t>
            </a:r>
            <a:r>
              <a:rPr lang="en-US" altLang="zh-CN" sz="1800" b="1">
                <a:solidFill>
                  <a:srgbClr val="FFFF00"/>
                </a:solidFill>
              </a:rPr>
              <a:t>9</a:t>
            </a:r>
            <a:r>
              <a:rPr lang="zh-CN" altLang="en-US" sz="1800" b="1">
                <a:solidFill>
                  <a:srgbClr val="FFFF00"/>
                </a:solidFill>
              </a:rPr>
              <a:t>月</a:t>
            </a:r>
          </a:p>
        </p:txBody>
      </p:sp>
      <p:sp>
        <p:nvSpPr>
          <p:cNvPr id="62471" name="AutoShape 7"/>
          <p:cNvSpPr>
            <a:spLocks noChangeArrowheads="1"/>
          </p:cNvSpPr>
          <p:nvPr/>
        </p:nvSpPr>
        <p:spPr bwMode="auto">
          <a:xfrm rot="-2114671">
            <a:off x="4201419" y="6083301"/>
            <a:ext cx="769739" cy="358775"/>
          </a:xfrm>
          <a:prstGeom prst="rightArrow">
            <a:avLst>
              <a:gd name="adj1" fmla="val 50000"/>
              <a:gd name="adj2" fmla="val 173230"/>
            </a:avLst>
          </a:prstGeom>
          <a:solidFill>
            <a:srgbClr val="0066FF"/>
          </a:solidFill>
          <a:ln w="9525" algn="ctr">
            <a:solidFill>
              <a:srgbClr val="0066FF"/>
            </a:solidFill>
            <a:miter lim="800000"/>
            <a:headEnd/>
            <a:tailEnd/>
          </a:ln>
        </p:spPr>
        <p:txBody>
          <a:bodyPr vert="eaVert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5195889" y="5373688"/>
            <a:ext cx="8461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FFFF00"/>
                </a:solidFill>
              </a:rPr>
              <a:t>7</a:t>
            </a:r>
            <a:r>
              <a:rPr lang="en-US" altLang="zh-CN" sz="1400" b="1">
                <a:solidFill>
                  <a:srgbClr val="FFFF00"/>
                </a:solidFill>
              </a:rPr>
              <a:t>—</a:t>
            </a:r>
            <a:r>
              <a:rPr lang="en-US" altLang="zh-CN" sz="1800" b="1">
                <a:solidFill>
                  <a:srgbClr val="FFFF00"/>
                </a:solidFill>
              </a:rPr>
              <a:t>8</a:t>
            </a:r>
            <a:r>
              <a:rPr lang="zh-CN" altLang="en-US" sz="1800" b="1">
                <a:solidFill>
                  <a:srgbClr val="FFFF00"/>
                </a:solidFill>
              </a:rPr>
              <a:t>月</a:t>
            </a:r>
          </a:p>
        </p:txBody>
      </p:sp>
      <p:sp>
        <p:nvSpPr>
          <p:cNvPr id="67593" name="AutoShape 9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767888" y="6597650"/>
            <a:ext cx="576262" cy="260350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10" name="组合 1"/>
          <p:cNvGrpSpPr/>
          <p:nvPr/>
        </p:nvGrpSpPr>
        <p:grpSpPr>
          <a:xfrm>
            <a:off x="19685" y="690245"/>
            <a:ext cx="12151995" cy="128270"/>
            <a:chOff x="57" y="1058"/>
            <a:chExt cx="13204" cy="20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标题 1"/>
          <p:cNvSpPr>
            <a:spLocks noGrp="1"/>
          </p:cNvSpPr>
          <p:nvPr/>
        </p:nvSpPr>
        <p:spPr>
          <a:xfrm>
            <a:off x="0" y="0"/>
            <a:ext cx="870712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二 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降水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及干湿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</a:t>
            </a:r>
            <a:endParaRPr kumimoji="0" lang="zh-CN" altLang="zh-CN" b="1" i="0" u="none" strike="noStrike" kern="1200" cap="all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Text Box 568"/>
          <p:cNvSpPr txBox="1"/>
          <p:nvPr/>
        </p:nvSpPr>
        <p:spPr>
          <a:xfrm>
            <a:off x="0" y="888365"/>
            <a:ext cx="7272337" cy="5232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3</a:t>
            </a:r>
            <a:r>
              <a:rPr lang="zh-CN" altLang="en-US" sz="2800" b="1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、我国</a:t>
            </a:r>
            <a:r>
              <a:rPr lang="zh-CN" altLang="en-US" sz="2800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雨带的推移规律及影响</a:t>
            </a:r>
          </a:p>
        </p:txBody>
      </p:sp>
    </p:spTree>
    <p:extLst>
      <p:ext uri="{BB962C8B-B14F-4D97-AF65-F5344CB8AC3E}">
        <p14:creationId xmlns:p14="http://schemas.microsoft.com/office/powerpoint/2010/main" val="261526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/>
      <p:bldP spid="62469" grpId="0"/>
      <p:bldP spid="62470" grpId="0"/>
      <p:bldP spid="62471" grpId="0" animBg="1"/>
      <p:bldP spid="624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201" y="723900"/>
            <a:ext cx="3723217" cy="4421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0" name="文本框 7170"/>
          <p:cNvSpPr txBox="1">
            <a:spLocks noChangeArrowheads="1"/>
          </p:cNvSpPr>
          <p:nvPr/>
        </p:nvSpPr>
        <p:spPr bwMode="auto">
          <a:xfrm>
            <a:off x="4839971" y="1110405"/>
            <a:ext cx="6391909" cy="76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</a:rPr>
              <a:t>读图，回答我国近海</a:t>
            </a:r>
            <a:r>
              <a:rPr lang="en-US" altLang="zh-CN" sz="2800" b="1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月等温线的特点。</a:t>
            </a:r>
          </a:p>
        </p:txBody>
      </p:sp>
      <p:sp>
        <p:nvSpPr>
          <p:cNvPr id="27652" name="矩形 1"/>
          <p:cNvSpPr>
            <a:spLocks noChangeArrowheads="1"/>
          </p:cNvSpPr>
          <p:nvPr/>
        </p:nvSpPr>
        <p:spPr bwMode="auto">
          <a:xfrm>
            <a:off x="4613065" y="2172547"/>
            <a:ext cx="6618815" cy="2339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(1)</a:t>
            </a:r>
            <a:r>
              <a:rPr lang="zh-CN" altLang="en-US" sz="2400" b="1" dirty="0">
                <a:solidFill>
                  <a:srgbClr val="FF0000"/>
                </a:solidFill>
              </a:rPr>
              <a:t>等温线大致呈东北西南走向，和海岸线平行；</a:t>
            </a:r>
            <a:endParaRPr lang="en-US" sz="2400" b="1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(2)</a:t>
            </a:r>
            <a:r>
              <a:rPr lang="zh-CN" altLang="en-US" sz="2400" b="1" dirty="0">
                <a:solidFill>
                  <a:srgbClr val="FF0000"/>
                </a:solidFill>
              </a:rPr>
              <a:t>等温线分布密集；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(3)</a:t>
            </a:r>
            <a:r>
              <a:rPr lang="zh-CN" altLang="en-US" sz="2400" b="1" dirty="0">
                <a:solidFill>
                  <a:srgbClr val="FF0000"/>
                </a:solidFill>
              </a:rPr>
              <a:t>由南向北等温线值逐渐降低</a:t>
            </a:r>
            <a:r>
              <a:rPr lang="en-US" altLang="zh-CN" sz="2400" b="1" dirty="0">
                <a:solidFill>
                  <a:srgbClr val="FF0000"/>
                </a:solidFill>
              </a:rPr>
              <a:t>(24°C~0°C)</a:t>
            </a:r>
            <a:r>
              <a:rPr lang="zh-CN" altLang="en-US" sz="2400" b="1" dirty="0">
                <a:solidFill>
                  <a:srgbClr val="FF0000"/>
                </a:solidFill>
              </a:rPr>
              <a:t>；由海岸线向大洋温度值逐渐升高。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8612" name="TextBox 2"/>
          <p:cNvSpPr txBox="1">
            <a:spLocks noChangeArrowheads="1"/>
          </p:cNvSpPr>
          <p:nvPr/>
        </p:nvSpPr>
        <p:spPr bwMode="auto">
          <a:xfrm>
            <a:off x="624418" y="5115985"/>
            <a:ext cx="4127500" cy="45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r>
              <a:rPr lang="zh-CN" altLang="en-US" sz="2100" dirty="0">
                <a:latin typeface="Times New Roman" pitchFamily="18" charset="0"/>
              </a:rPr>
              <a:t>中国近海</a:t>
            </a:r>
            <a:r>
              <a:rPr lang="en-US" altLang="zh-CN" sz="2100" dirty="0">
                <a:latin typeface="Times New Roman" pitchFamily="18" charset="0"/>
              </a:rPr>
              <a:t>2</a:t>
            </a:r>
            <a:r>
              <a:rPr lang="zh-CN" altLang="en-US" sz="2100" dirty="0">
                <a:latin typeface="Times New Roman" pitchFamily="18" charset="0"/>
              </a:rPr>
              <a:t>月表层水温分布图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9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7" t="4014" r="2062" b="8086"/>
          <a:stretch>
            <a:fillRect/>
          </a:stretch>
        </p:blipFill>
        <p:spPr>
          <a:xfrm>
            <a:off x="19685" y="1050290"/>
            <a:ext cx="3035935" cy="258445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4" t="1436" r="3667" b="7573"/>
          <a:stretch>
            <a:fillRect/>
          </a:stretch>
        </p:blipFill>
        <p:spPr>
          <a:xfrm>
            <a:off x="3135630" y="1068070"/>
            <a:ext cx="3007360" cy="256603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2" name="矩形 111"/>
          <p:cNvSpPr/>
          <p:nvPr/>
        </p:nvSpPr>
        <p:spPr>
          <a:xfrm>
            <a:off x="9171940" y="3641090"/>
            <a:ext cx="3000375" cy="2622550"/>
          </a:xfrm>
          <a:prstGeom prst="rect">
            <a:avLst/>
          </a:prstGeom>
          <a:solidFill>
            <a:schemeClr val="bg1">
              <a:lumMod val="8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73" tIns="33536" rIns="67073" bIns="33536"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9</a:t>
            </a: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月，锋面雨带南撤，雨带主要在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华南和西南地区</a:t>
            </a: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月退出，雨季结束</a:t>
            </a:r>
            <a:r>
              <a:rPr lang="zh-CN" altLang="en-US" sz="1600" b="1" dirty="0">
                <a:solidFill>
                  <a:schemeClr val="tx1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7" name="矩形 116"/>
          <p:cNvSpPr/>
          <p:nvPr/>
        </p:nvSpPr>
        <p:spPr>
          <a:xfrm>
            <a:off x="6346825" y="3735070"/>
            <a:ext cx="2825115" cy="243332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73" tIns="33536" rIns="67073" bIns="33536"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7</a:t>
            </a: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8</a:t>
            </a: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月锋面雨带推移到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华北、东北</a:t>
            </a: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地区（长江中下游出现</a:t>
            </a: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伏旱天气</a:t>
            </a:r>
            <a:r>
              <a:rPr lang="zh-CN" altLang="en-US" sz="24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。</a:t>
            </a: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5" t="1870" r="4293" b="10160"/>
          <a:stretch>
            <a:fillRect/>
          </a:stretch>
        </p:blipFill>
        <p:spPr>
          <a:xfrm>
            <a:off x="9186545" y="1092835"/>
            <a:ext cx="2985770" cy="25482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1" t="3091" r="2240" b="8733"/>
          <a:stretch>
            <a:fillRect/>
          </a:stretch>
        </p:blipFill>
        <p:spPr>
          <a:xfrm>
            <a:off x="6142990" y="1092835"/>
            <a:ext cx="3028950" cy="254190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2" name="矩形 121"/>
          <p:cNvSpPr/>
          <p:nvPr/>
        </p:nvSpPr>
        <p:spPr>
          <a:xfrm>
            <a:off x="19685" y="3705860"/>
            <a:ext cx="3035935" cy="2492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73" tIns="33536" rIns="67073" bIns="33536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chemeClr val="tx1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月在我国</a:t>
            </a:r>
            <a:endParaRPr lang="en-US" altLang="zh-CN" sz="2400" dirty="0">
              <a:solidFill>
                <a:schemeClr val="tx1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华南</a:t>
            </a:r>
            <a:r>
              <a:rPr lang="zh-CN" altLang="en-US" sz="2400" dirty="0">
                <a:solidFill>
                  <a:schemeClr val="tx1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地区登陆</a:t>
            </a:r>
          </a:p>
        </p:txBody>
      </p:sp>
      <p:sp>
        <p:nvSpPr>
          <p:cNvPr id="126" name="矩形 125"/>
          <p:cNvSpPr/>
          <p:nvPr/>
        </p:nvSpPr>
        <p:spPr>
          <a:xfrm>
            <a:off x="3056255" y="3770630"/>
            <a:ext cx="3305175" cy="2493010"/>
          </a:xfrm>
          <a:prstGeom prst="rect">
            <a:avLst/>
          </a:prstGeom>
          <a:solidFill>
            <a:schemeClr val="bg1">
              <a:lumMod val="8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73" tIns="33536" rIns="67073" bIns="33536" rtlCol="0" anchor="ctr"/>
          <a:lstStyle/>
          <a:p>
            <a:pPr fontAlgn="auto">
              <a:lnSpc>
                <a:spcPct val="10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6</a:t>
            </a: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月中旬</a:t>
            </a:r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—7</a:t>
            </a:r>
            <a:r>
              <a:rPr lang="zh-CN" altLang="en-US" sz="24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月上旬</a:t>
            </a: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，冷暖气团在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江淮</a:t>
            </a: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地区相持约一个月，形成准静止锋，长江中下游地区</a:t>
            </a: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梅雨天气</a:t>
            </a:r>
            <a:r>
              <a:rPr lang="zh-CN" altLang="en-US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</a:rPr>
              <a:t>。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ts val="2000"/>
              </a:lnSpc>
            </a:pPr>
            <a:endParaRPr lang="zh-CN" altLang="en-US" sz="2400" b="1" dirty="0">
              <a:solidFill>
                <a:schemeClr val="tx1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30" name="组合 1"/>
          <p:cNvGrpSpPr/>
          <p:nvPr/>
        </p:nvGrpSpPr>
        <p:grpSpPr>
          <a:xfrm>
            <a:off x="19685" y="818515"/>
            <a:ext cx="12151995" cy="128270"/>
            <a:chOff x="57" y="1058"/>
            <a:chExt cx="13204" cy="20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标题 1"/>
          <p:cNvSpPr>
            <a:spLocks noGrp="1"/>
          </p:cNvSpPr>
          <p:nvPr/>
        </p:nvSpPr>
        <p:spPr>
          <a:xfrm>
            <a:off x="192405" y="59690"/>
            <a:ext cx="870712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雨带</a:t>
            </a:r>
            <a:r>
              <a:rPr kumimoji="0" lang="zh-CN" altLang="en-US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的推移规律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19685" y="6412865"/>
            <a:ext cx="12357735" cy="385445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73" tIns="33536" rIns="67073" bIns="33536" rtlCol="0" anchor="ctr"/>
          <a:lstStyle/>
          <a:p>
            <a:pPr algn="ctr"/>
            <a:r>
              <a:rPr lang="zh-CN" altLang="en-US" sz="2800">
                <a:solidFill>
                  <a:sysClr val="windowText" lastClr="000000"/>
                </a:solidFill>
                <a:latin typeface="微软雅黑" charset="-122"/>
                <a:ea typeface="微软雅黑" charset="-122"/>
                <a:sym typeface="+mn-ea"/>
              </a:rPr>
              <a:t>南方</a:t>
            </a:r>
            <a:r>
              <a:rPr lang="zh-CN" altLang="en-US" sz="28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+mn-ea"/>
              </a:rPr>
              <a:t>开始</a:t>
            </a:r>
            <a:r>
              <a:rPr lang="zh-CN" altLang="en-US" sz="2800" b="1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+mn-ea"/>
              </a:rPr>
              <a:t>早</a:t>
            </a:r>
            <a:r>
              <a:rPr lang="zh-CN" altLang="en-US" sz="28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+mn-ea"/>
              </a:rPr>
              <a:t>结束</a:t>
            </a:r>
            <a:r>
              <a:rPr lang="zh-CN" altLang="en-US" sz="2800" b="1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+mn-ea"/>
              </a:rPr>
              <a:t>迟，</a:t>
            </a:r>
            <a:r>
              <a:rPr lang="zh-CN" altLang="en-US" sz="2800">
                <a:solidFill>
                  <a:sysClr val="windowText" lastClr="000000"/>
                </a:solidFill>
                <a:latin typeface="微软雅黑" charset="-122"/>
                <a:ea typeface="微软雅黑" charset="-122"/>
              </a:rPr>
              <a:t>雨季长，降水量大；</a:t>
            </a:r>
            <a:r>
              <a:rPr lang="zh-CN" altLang="en-US" sz="2800">
                <a:solidFill>
                  <a:sysClr val="windowText" lastClr="000000"/>
                </a:solidFill>
                <a:latin typeface="微软雅黑" charset="-122"/>
                <a:ea typeface="微软雅黑" charset="-122"/>
                <a:sym typeface="+mn-ea"/>
              </a:rPr>
              <a:t>北方</a:t>
            </a:r>
            <a:r>
              <a:rPr lang="zh-CN" altLang="en-US" sz="28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+mn-ea"/>
              </a:rPr>
              <a:t>开始</a:t>
            </a:r>
            <a:r>
              <a:rPr lang="zh-CN" altLang="en-US" sz="2800" b="1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+mn-ea"/>
              </a:rPr>
              <a:t>迟</a:t>
            </a:r>
            <a:r>
              <a:rPr lang="zh-CN" altLang="en-US" sz="2800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+mn-ea"/>
              </a:rPr>
              <a:t>结束</a:t>
            </a:r>
            <a:r>
              <a:rPr lang="zh-CN" altLang="en-US" sz="2800" b="1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+mn-ea"/>
              </a:rPr>
              <a:t>早</a:t>
            </a:r>
            <a:r>
              <a:rPr lang="zh-CN" altLang="en-US" sz="2800">
                <a:solidFill>
                  <a:sysClr val="windowText" lastClr="000000"/>
                </a:solidFill>
                <a:latin typeface="微软雅黑" charset="-122"/>
                <a:ea typeface="微软雅黑" charset="-122"/>
              </a:rPr>
              <a:t>雨季短，降水量小</a:t>
            </a:r>
          </a:p>
        </p:txBody>
      </p:sp>
      <p:sp>
        <p:nvSpPr>
          <p:cNvPr id="2" name="矩形 1"/>
          <p:cNvSpPr/>
          <p:nvPr/>
        </p:nvSpPr>
        <p:spPr>
          <a:xfrm>
            <a:off x="3437969" y="2207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季节变化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398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78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3" y="0"/>
            <a:ext cx="1167819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5334000" y="228600"/>
            <a:ext cx="2590800" cy="212365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 smtClean="0"/>
              <a:t>①</a:t>
            </a:r>
            <a:r>
              <a:rPr lang="zh-CN" altLang="en-US" sz="2400" b="1" dirty="0"/>
              <a:t>华南准静止锋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 smtClean="0"/>
              <a:t>②</a:t>
            </a:r>
            <a:r>
              <a:rPr lang="zh-CN" altLang="en-US" sz="2400" b="1" dirty="0"/>
              <a:t>江淮准静止锋</a:t>
            </a:r>
          </a:p>
          <a:p>
            <a:pPr>
              <a:spcBef>
                <a:spcPct val="50000"/>
              </a:spcBef>
            </a:pPr>
            <a:r>
              <a:rPr lang="zh-CN" altLang="zh-CN" sz="2400" b="1" dirty="0" smtClean="0"/>
              <a:t>③</a:t>
            </a:r>
            <a:r>
              <a:rPr lang="zh-CN" altLang="en-US" sz="2400" b="1" dirty="0"/>
              <a:t>昆明准静止锋</a:t>
            </a:r>
          </a:p>
          <a:p>
            <a:pPr>
              <a:spcBef>
                <a:spcPct val="50000"/>
              </a:spcBef>
            </a:pPr>
            <a:r>
              <a:rPr lang="zh-CN" altLang="zh-CN" sz="2400" b="1" dirty="0" smtClean="0"/>
              <a:t>④</a:t>
            </a:r>
            <a:r>
              <a:rPr lang="zh-CN" altLang="en-US" sz="2400" b="1" dirty="0"/>
              <a:t>天山准静止锋</a:t>
            </a:r>
          </a:p>
        </p:txBody>
      </p:sp>
    </p:spTree>
    <p:extLst>
      <p:ext uri="{BB962C8B-B14F-4D97-AF65-F5344CB8AC3E}">
        <p14:creationId xmlns:p14="http://schemas.microsoft.com/office/powerpoint/2010/main" val="163149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680371" cy="7150052"/>
          </a:xfrm>
        </p:spPr>
      </p:pic>
      <p:sp>
        <p:nvSpPr>
          <p:cNvPr id="5" name="矩形 4"/>
          <p:cNvSpPr/>
          <p:nvPr/>
        </p:nvSpPr>
        <p:spPr>
          <a:xfrm>
            <a:off x="5606143" y="4593771"/>
            <a:ext cx="6074228" cy="1088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06143" y="2296885"/>
            <a:ext cx="6074228" cy="1763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002971" y="661059"/>
            <a:ext cx="9448799" cy="102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0999" y="5828370"/>
            <a:ext cx="10972801" cy="102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50" y="2927327"/>
            <a:ext cx="7073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等腰三角形 21"/>
          <p:cNvSpPr/>
          <p:nvPr/>
        </p:nvSpPr>
        <p:spPr>
          <a:xfrm flipV="1">
            <a:off x="10272045" y="6215198"/>
            <a:ext cx="502285" cy="421005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73" tIns="33536" rIns="67073" bIns="33536" rtlCol="0" anchor="ctr"/>
          <a:lstStyle/>
          <a:p>
            <a:pPr algn="ctr"/>
            <a:endParaRPr lang="zh-CN" altLang="en-US" sz="1575"/>
          </a:p>
        </p:txBody>
      </p:sp>
      <p:sp>
        <p:nvSpPr>
          <p:cNvPr id="24" name="等腰三角形 23"/>
          <p:cNvSpPr/>
          <p:nvPr/>
        </p:nvSpPr>
        <p:spPr>
          <a:xfrm flipV="1">
            <a:off x="11040395" y="6161223"/>
            <a:ext cx="502285" cy="421005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073" tIns="33536" rIns="67073" bIns="33536" rtlCol="0" anchor="ctr"/>
          <a:lstStyle/>
          <a:p>
            <a:pPr algn="ctr"/>
            <a:endParaRPr lang="zh-CN" altLang="en-US" sz="1575"/>
          </a:p>
        </p:txBody>
      </p:sp>
      <p:sp>
        <p:nvSpPr>
          <p:cNvPr id="2" name="文本框 1"/>
          <p:cNvSpPr txBox="1"/>
          <p:nvPr/>
        </p:nvSpPr>
        <p:spPr>
          <a:xfrm>
            <a:off x="152050" y="4173990"/>
            <a:ext cx="12020550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 smtClean="0">
                <a:solidFill>
                  <a:srgbClr val="17019B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夏季风</a:t>
            </a:r>
            <a:r>
              <a:rPr lang="zh-CN" altLang="en-US" sz="2800" b="1" dirty="0">
                <a:solidFill>
                  <a:srgbClr val="17019B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太弱</a:t>
            </a:r>
            <a:r>
              <a:rPr lang="zh-CN" altLang="en-US" sz="2800" b="1" dirty="0" smtClean="0">
                <a:solidFill>
                  <a:srgbClr val="17019B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cs typeface="宋体" panose="02010600030101010101" pitchFamily="2" charset="-122"/>
                <a:sym typeface="+mn-ea"/>
              </a:rPr>
              <a:t>“北旱南涝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cs typeface="宋体" panose="02010600030101010101" pitchFamily="2" charset="-122"/>
                <a:sym typeface="+mn-ea"/>
              </a:rPr>
              <a:t>”</a:t>
            </a:r>
            <a:endParaRPr lang="zh-CN" altLang="en-US" sz="2800" b="1" dirty="0">
              <a:solidFill>
                <a:srgbClr val="17019B"/>
              </a:solidFill>
              <a:latin typeface="宋体" pitchFamily="2" charset="-122"/>
              <a:ea typeface="宋体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南方进入较早、雨期长、退的较晚时，雨量大形成洪涝，北方则雨期推迟，出现旱灾。</a:t>
            </a:r>
            <a:endParaRPr lang="en-US" altLang="zh-CN" sz="2800" b="1" dirty="0">
              <a:latin typeface="宋体" pitchFamily="2" charset="-122"/>
              <a:ea typeface="宋体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rgbClr val="17019B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夏季风太强</a:t>
            </a:r>
            <a:r>
              <a:rPr lang="zh-CN" altLang="en-US" sz="2800" b="1" dirty="0" smtClean="0">
                <a:solidFill>
                  <a:srgbClr val="17019B"/>
                </a:solidFill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  <a:cs typeface="宋体" panose="02010600030101010101" pitchFamily="2" charset="-122"/>
                <a:sym typeface="+mn-ea"/>
              </a:rPr>
              <a:t>北涝南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  <a:cs typeface="宋体" panose="02010600030101010101" pitchFamily="2" charset="-122"/>
                <a:sym typeface="+mn-ea"/>
              </a:rPr>
              <a:t>旱</a:t>
            </a:r>
            <a:endParaRPr lang="zh-CN" altLang="en-US" sz="2800" b="1" dirty="0">
              <a:solidFill>
                <a:srgbClr val="17019B"/>
              </a:solidFill>
              <a:latin typeface="宋体" pitchFamily="2" charset="-122"/>
              <a:ea typeface="宋体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latin typeface="宋体" pitchFamily="2" charset="-122"/>
                <a:ea typeface="宋体" pitchFamily="2" charset="-122"/>
                <a:cs typeface="宋体" panose="02010600030101010101" pitchFamily="2" charset="-122"/>
                <a:sym typeface="+mn-ea"/>
              </a:rPr>
              <a:t>南方雨期短，形成“空梅”， 出现干旱。雨期停在北方，形成洪涝灾害。</a:t>
            </a:r>
            <a:endParaRPr lang="zh-CN" altLang="en-US" sz="2800" dirty="0">
              <a:latin typeface="宋体" panose="02010600030101010101" pitchFamily="2" charset="-122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30" name="组合 1"/>
          <p:cNvGrpSpPr/>
          <p:nvPr/>
        </p:nvGrpSpPr>
        <p:grpSpPr>
          <a:xfrm>
            <a:off x="19685" y="818515"/>
            <a:ext cx="12151995" cy="128270"/>
            <a:chOff x="57" y="1058"/>
            <a:chExt cx="13204" cy="20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标题 1"/>
          <p:cNvSpPr>
            <a:spLocks noGrp="1"/>
          </p:cNvSpPr>
          <p:nvPr/>
        </p:nvSpPr>
        <p:spPr>
          <a:xfrm>
            <a:off x="151765" y="32386"/>
            <a:ext cx="870712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雨带</a:t>
            </a:r>
            <a:r>
              <a:rPr kumimoji="0" lang="zh-CN" altLang="en-US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的推移规律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7" t="4014" r="2062" b="8086"/>
          <a:stretch>
            <a:fillRect/>
          </a:stretch>
        </p:blipFill>
        <p:spPr>
          <a:xfrm>
            <a:off x="172085" y="1202690"/>
            <a:ext cx="3035935" cy="258445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4" t="1436" r="3667" b="7573"/>
          <a:stretch>
            <a:fillRect/>
          </a:stretch>
        </p:blipFill>
        <p:spPr>
          <a:xfrm>
            <a:off x="3288030" y="1220470"/>
            <a:ext cx="3007360" cy="256603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5" t="1870" r="4293" b="10160"/>
          <a:stretch>
            <a:fillRect/>
          </a:stretch>
        </p:blipFill>
        <p:spPr>
          <a:xfrm>
            <a:off x="9338945" y="1245235"/>
            <a:ext cx="2985770" cy="25482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1" t="3091" r="2240" b="8733"/>
          <a:stretch>
            <a:fillRect/>
          </a:stretch>
        </p:blipFill>
        <p:spPr>
          <a:xfrm>
            <a:off x="6295390" y="1245235"/>
            <a:ext cx="3028950" cy="254190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组合 1"/>
          <p:cNvGrpSpPr/>
          <p:nvPr/>
        </p:nvGrpSpPr>
        <p:grpSpPr>
          <a:xfrm>
            <a:off x="172085" y="970915"/>
            <a:ext cx="12151995" cy="128270"/>
            <a:chOff x="57" y="1058"/>
            <a:chExt cx="13204" cy="202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3044129" y="1505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年际变化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54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3" descr="3-2中国干湿区的划分副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578" y="1396925"/>
            <a:ext cx="6327774" cy="50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5" descr="2005371418192347308"/>
          <p:cNvPicPr>
            <a:picLocks noChangeAspect="1"/>
          </p:cNvPicPr>
          <p:nvPr/>
        </p:nvPicPr>
        <p:blipFill>
          <a:blip r:embed="rId3" cstate="print">
            <a:lum bright="-6000" contrast="11999"/>
          </a:blip>
          <a:srcRect r="1260"/>
          <a:stretch>
            <a:fillRect/>
          </a:stretch>
        </p:blipFill>
        <p:spPr>
          <a:xfrm>
            <a:off x="478790" y="1502229"/>
            <a:ext cx="6480810" cy="49493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6" name="Text Box 7"/>
          <p:cNvSpPr txBox="1"/>
          <p:nvPr/>
        </p:nvSpPr>
        <p:spPr>
          <a:xfrm>
            <a:off x="6959600" y="1132205"/>
            <a:ext cx="508825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>
                <a:solidFill>
                  <a:srgbClr val="800000"/>
                </a:solidFill>
                <a:latin typeface="Arial" pitchFamily="34" charset="0"/>
                <a:ea typeface="宋体" pitchFamily="2" charset="-122"/>
              </a:rPr>
              <a:t>1.</a:t>
            </a:r>
            <a:r>
              <a:rPr lang="zh-CN" altLang="en-US" sz="2800" b="1">
                <a:solidFill>
                  <a:srgbClr val="800000"/>
                </a:solidFill>
                <a:latin typeface="Arial" pitchFamily="34" charset="0"/>
                <a:ea typeface="宋体" pitchFamily="2" charset="-122"/>
              </a:rPr>
              <a:t>划分依据：</a:t>
            </a:r>
          </a:p>
          <a:p>
            <a:endParaRPr lang="zh-CN" altLang="en-US" sz="2800" b="1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728" name="Text Box 8"/>
          <p:cNvSpPr txBox="1"/>
          <p:nvPr/>
        </p:nvSpPr>
        <p:spPr>
          <a:xfrm>
            <a:off x="6959283" y="2268538"/>
            <a:ext cx="33115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>
                <a:solidFill>
                  <a:srgbClr val="800000"/>
                </a:solidFill>
                <a:latin typeface="Arial" pitchFamily="34" charset="0"/>
                <a:ea typeface="宋体" pitchFamily="2" charset="-122"/>
              </a:rPr>
              <a:t>2.</a:t>
            </a:r>
            <a:r>
              <a:rPr lang="zh-CN" altLang="en-US" sz="2800" b="1">
                <a:solidFill>
                  <a:srgbClr val="800000"/>
                </a:solidFill>
                <a:latin typeface="Arial" pitchFamily="34" charset="0"/>
                <a:ea typeface="宋体" pitchFamily="2" charset="-122"/>
              </a:rPr>
              <a:t>四类干湿地区</a:t>
            </a:r>
          </a:p>
        </p:txBody>
      </p:sp>
      <p:sp>
        <p:nvSpPr>
          <p:cNvPr id="30729" name="Text Box 9"/>
          <p:cNvSpPr txBox="1"/>
          <p:nvPr/>
        </p:nvSpPr>
        <p:spPr>
          <a:xfrm>
            <a:off x="6886575" y="3462020"/>
            <a:ext cx="33115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降水量＞蒸发量</a:t>
            </a:r>
          </a:p>
        </p:txBody>
      </p:sp>
      <p:sp>
        <p:nvSpPr>
          <p:cNvPr id="30730" name="Text Box 10"/>
          <p:cNvSpPr txBox="1"/>
          <p:nvPr/>
        </p:nvSpPr>
        <p:spPr>
          <a:xfrm>
            <a:off x="6957695" y="4567238"/>
            <a:ext cx="31686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降水量＜蒸发量</a:t>
            </a:r>
          </a:p>
        </p:txBody>
      </p:sp>
      <p:sp>
        <p:nvSpPr>
          <p:cNvPr id="30734" name="Text Box 15"/>
          <p:cNvSpPr txBox="1"/>
          <p:nvPr/>
        </p:nvSpPr>
        <p:spPr>
          <a:xfrm>
            <a:off x="9240838" y="3167698"/>
            <a:ext cx="23749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>
                <a:solidFill>
                  <a:srgbClr val="660066"/>
                </a:solidFill>
                <a:latin typeface="黑体" pitchFamily="2" charset="-122"/>
                <a:ea typeface="黑体" pitchFamily="2" charset="-122"/>
              </a:rPr>
              <a:t>湿润地区</a:t>
            </a:r>
          </a:p>
        </p:txBody>
      </p:sp>
      <p:sp>
        <p:nvSpPr>
          <p:cNvPr id="30735" name="Text Box 16"/>
          <p:cNvSpPr txBox="1"/>
          <p:nvPr/>
        </p:nvSpPr>
        <p:spPr>
          <a:xfrm>
            <a:off x="9276398" y="3561398"/>
            <a:ext cx="20875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>
                <a:solidFill>
                  <a:srgbClr val="660066"/>
                </a:solidFill>
                <a:latin typeface="黑体" pitchFamily="2" charset="-122"/>
                <a:ea typeface="黑体" pitchFamily="2" charset="-122"/>
              </a:rPr>
              <a:t>半湿润区</a:t>
            </a:r>
          </a:p>
        </p:txBody>
      </p:sp>
      <p:sp>
        <p:nvSpPr>
          <p:cNvPr id="30736" name="Text Box 17"/>
          <p:cNvSpPr txBox="1"/>
          <p:nvPr/>
        </p:nvSpPr>
        <p:spPr>
          <a:xfrm>
            <a:off x="9276556" y="4260170"/>
            <a:ext cx="230346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半干旱区</a:t>
            </a:r>
          </a:p>
        </p:txBody>
      </p:sp>
      <p:sp>
        <p:nvSpPr>
          <p:cNvPr id="30737" name="Text Box 18"/>
          <p:cNvSpPr txBox="1"/>
          <p:nvPr/>
        </p:nvSpPr>
        <p:spPr>
          <a:xfrm>
            <a:off x="9276398" y="4725035"/>
            <a:ext cx="259238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干旱地区</a:t>
            </a:r>
          </a:p>
        </p:txBody>
      </p:sp>
      <p:sp>
        <p:nvSpPr>
          <p:cNvPr id="30740" name="Text Box 21"/>
          <p:cNvSpPr txBox="1"/>
          <p:nvPr/>
        </p:nvSpPr>
        <p:spPr>
          <a:xfrm>
            <a:off x="4186760" y="3745865"/>
            <a:ext cx="146208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="1" dirty="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800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㎜</a:t>
            </a:r>
          </a:p>
        </p:txBody>
      </p:sp>
      <p:sp>
        <p:nvSpPr>
          <p:cNvPr id="30741" name="Text Box 22"/>
          <p:cNvSpPr txBox="1"/>
          <p:nvPr/>
        </p:nvSpPr>
        <p:spPr>
          <a:xfrm>
            <a:off x="1931988" y="3168015"/>
            <a:ext cx="121126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="1" dirty="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200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㎜</a:t>
            </a:r>
          </a:p>
        </p:txBody>
      </p:sp>
      <p:sp>
        <p:nvSpPr>
          <p:cNvPr id="30742" name="Text Box 23"/>
          <p:cNvSpPr txBox="1"/>
          <p:nvPr/>
        </p:nvSpPr>
        <p:spPr>
          <a:xfrm>
            <a:off x="3735320" y="3317558"/>
            <a:ext cx="143033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="1" dirty="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400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㎜</a:t>
            </a:r>
          </a:p>
        </p:txBody>
      </p:sp>
      <p:sp>
        <p:nvSpPr>
          <p:cNvPr id="30752" name="TextBox 1"/>
          <p:cNvSpPr txBox="1"/>
          <p:nvPr/>
        </p:nvSpPr>
        <p:spPr>
          <a:xfrm>
            <a:off x="19685" y="5485130"/>
            <a:ext cx="12152630" cy="138366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800mm: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青藏高原东南边缘</a:t>
            </a:r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秦岭</a:t>
            </a:r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淮河一线</a:t>
            </a:r>
            <a:endParaRPr lang="en-US" altLang="zh-CN" sz="2800" b="1">
              <a:solidFill>
                <a:srgbClr val="17019B"/>
              </a:solidFill>
              <a:latin typeface="Times New Roman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400mm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：大兴安岭西坡</a:t>
            </a:r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张家口</a:t>
            </a:r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兰州</a:t>
            </a:r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拉萨</a:t>
            </a:r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喜马拉雅山东部</a:t>
            </a:r>
            <a:endParaRPr lang="en-US" altLang="zh-CN" sz="2800" b="1">
              <a:solidFill>
                <a:srgbClr val="17019B"/>
              </a:solidFill>
              <a:latin typeface="Times New Roman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200mm: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阴山</a:t>
            </a:r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贺兰山</a:t>
            </a:r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祁连山</a:t>
            </a:r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巴颜喀拉山</a:t>
            </a:r>
            <a:r>
              <a:rPr lang="en-US" altLang="zh-CN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solidFill>
                  <a:srgbClr val="17019B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冈底斯山</a:t>
            </a:r>
          </a:p>
        </p:txBody>
      </p:sp>
      <p:grpSp>
        <p:nvGrpSpPr>
          <p:cNvPr id="30" name="组合 1"/>
          <p:cNvGrpSpPr/>
          <p:nvPr/>
        </p:nvGrpSpPr>
        <p:grpSpPr>
          <a:xfrm>
            <a:off x="19685" y="818515"/>
            <a:ext cx="12151995" cy="128270"/>
            <a:chOff x="57" y="1058"/>
            <a:chExt cx="13204" cy="20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标题 1"/>
          <p:cNvSpPr>
            <a:spLocks noGrp="1"/>
          </p:cNvSpPr>
          <p:nvPr/>
        </p:nvSpPr>
        <p:spPr>
          <a:xfrm>
            <a:off x="19685" y="961775"/>
            <a:ext cx="3123565" cy="67183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4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、干湿</a:t>
            </a:r>
            <a:r>
              <a:rPr kumimoji="0" lang="zh-CN" altLang="en-US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地区的划分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" name="Text Box 21"/>
          <p:cNvSpPr txBox="1"/>
          <p:nvPr/>
        </p:nvSpPr>
        <p:spPr>
          <a:xfrm>
            <a:off x="10710228" y="3317558"/>
            <a:ext cx="146208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="1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800</a:t>
            </a:r>
            <a:r>
              <a:rPr lang="en-US" altLang="zh-CN" sz="2800" b="1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㎜</a:t>
            </a:r>
          </a:p>
        </p:txBody>
      </p:sp>
      <p:sp>
        <p:nvSpPr>
          <p:cNvPr id="3" name="Text Box 23"/>
          <p:cNvSpPr txBox="1"/>
          <p:nvPr/>
        </p:nvSpPr>
        <p:spPr>
          <a:xfrm>
            <a:off x="10710545" y="3922395"/>
            <a:ext cx="143033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="1" dirty="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400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㎜</a:t>
            </a:r>
          </a:p>
        </p:txBody>
      </p:sp>
      <p:sp>
        <p:nvSpPr>
          <p:cNvPr id="4" name="Text Box 22"/>
          <p:cNvSpPr txBox="1"/>
          <p:nvPr/>
        </p:nvSpPr>
        <p:spPr>
          <a:xfrm>
            <a:off x="10820083" y="4567555"/>
            <a:ext cx="121126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="1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200</a:t>
            </a:r>
            <a:r>
              <a:rPr lang="en-US" altLang="zh-CN" sz="2800" b="1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86575" y="1746885"/>
            <a:ext cx="447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0000CC"/>
                </a:solidFill>
                <a:latin typeface="黑体" pitchFamily="2" charset="-122"/>
                <a:ea typeface="黑体" pitchFamily="2" charset="-122"/>
                <a:sym typeface="+mn-ea"/>
              </a:rPr>
              <a:t>降水量与蒸发量的对比关系</a:t>
            </a:r>
            <a:endParaRPr lang="zh-CN" altLang="en-US" sz="2800" b="1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3" name="组合 1"/>
          <p:cNvGrpSpPr/>
          <p:nvPr/>
        </p:nvGrpSpPr>
        <p:grpSpPr>
          <a:xfrm>
            <a:off x="19685" y="690245"/>
            <a:ext cx="12151995" cy="128270"/>
            <a:chOff x="57" y="1058"/>
            <a:chExt cx="13204" cy="20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标题 1"/>
          <p:cNvSpPr>
            <a:spLocks noGrp="1"/>
          </p:cNvSpPr>
          <p:nvPr/>
        </p:nvSpPr>
        <p:spPr>
          <a:xfrm>
            <a:off x="0" y="0"/>
            <a:ext cx="870712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二 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降水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及干湿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</a:t>
            </a:r>
            <a:endParaRPr kumimoji="0" lang="zh-CN" altLang="zh-CN" b="1" i="0" u="none" strike="noStrike" kern="1200" cap="all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2947124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92" decel="1000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92" decel="100000"/>
                                        <p:tgtEl>
                                          <p:spTgt spid="3072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2" dur="308" accel="100000" fill="hold">
                                          <p:stCondLst>
                                            <p:cond delay="192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3" dur="192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4" dur="308" accel="100000" fill="hold">
                                          <p:stCondLst>
                                            <p:cond delay="192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5" dur="192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6" dur="308" accel="100000" fill="hold">
                                          <p:stCondLst>
                                            <p:cond delay="192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84" decel="1000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384" decel="100000"/>
                                        <p:tgtEl>
                                          <p:spTgt spid="3073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1" dur="616" accel="100000" fill="hold">
                                          <p:stCondLst>
                                            <p:cond delay="384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2" dur="384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3" dur="616" accel="100000" fill="hold">
                                          <p:stCondLst>
                                            <p:cond delay="384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4" dur="384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5" dur="616" accel="100000" fill="hold">
                                          <p:stCondLst>
                                            <p:cond delay="384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3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3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3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0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/>
      <p:bldP spid="30729" grpId="0"/>
      <p:bldP spid="30730" grpId="0"/>
      <p:bldP spid="30734" grpId="0"/>
      <p:bldP spid="30735" grpId="0"/>
      <p:bldP spid="30736" grpId="0"/>
      <p:bldP spid="30737" grpId="0"/>
      <p:bldP spid="30740" grpId="0"/>
      <p:bldP spid="30741" grpId="0"/>
      <p:bldP spid="30742" grpId="0"/>
      <p:bldP spid="30752" grpId="0" animBg="1"/>
      <p:bldP spid="2" grpId="0"/>
      <p:bldP spid="3" grpId="0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2005371418192347308"/>
          <p:cNvPicPr>
            <a:picLocks noChangeAspect="1"/>
          </p:cNvPicPr>
          <p:nvPr/>
        </p:nvPicPr>
        <p:blipFill>
          <a:blip r:embed="rId3" cstate="print">
            <a:lum bright="-6000" contrast="11999"/>
          </a:blip>
          <a:srcRect r="1260"/>
          <a:stretch>
            <a:fillRect/>
          </a:stretch>
        </p:blipFill>
        <p:spPr>
          <a:xfrm>
            <a:off x="2818130" y="1110343"/>
            <a:ext cx="5939159" cy="45357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线形标注 2(带边框和强调线) 1"/>
          <p:cNvSpPr/>
          <p:nvPr/>
        </p:nvSpPr>
        <p:spPr>
          <a:xfrm>
            <a:off x="8495030" y="3628390"/>
            <a:ext cx="3197225" cy="2107565"/>
          </a:xfrm>
          <a:prstGeom prst="accentBorderCallout2">
            <a:avLst>
              <a:gd name="adj1" fmla="val 18750"/>
              <a:gd name="adj2" fmla="val -8333"/>
              <a:gd name="adj3" fmla="val 21844"/>
              <a:gd name="adj4" fmla="val -16667"/>
              <a:gd name="adj5" fmla="val 39189"/>
              <a:gd name="adj6" fmla="val -59746"/>
            </a:avLst>
          </a:prstGeom>
          <a:solidFill>
            <a:srgbClr val="00B050"/>
          </a:solidFill>
          <a:ln w="38100">
            <a:solidFill>
              <a:srgbClr val="00B05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湿 润 区</a:t>
            </a:r>
            <a:endParaRPr lang="en-US" altLang="zh-CN" sz="2400" b="1" dirty="0">
              <a:solidFill>
                <a:prstClr val="white"/>
              </a:solidFill>
              <a:latin typeface="Times New Roman" pitchFamily="18" charset="0"/>
              <a:ea typeface="微软雅黑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年降水量</a:t>
            </a:r>
            <a:r>
              <a:rPr lang="en-US" altLang="zh-CN" sz="2400" b="1" dirty="0">
                <a:solidFill>
                  <a:prstClr val="white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&gt;800mm</a:t>
            </a:r>
          </a:p>
          <a:p>
            <a:pPr lvl="0" algn="ctr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降水量</a:t>
            </a:r>
            <a:r>
              <a:rPr lang="en-US" altLang="zh-CN" sz="2400" b="1" dirty="0">
                <a:solidFill>
                  <a:prstClr val="white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&gt;</a:t>
            </a:r>
            <a:r>
              <a:rPr lang="zh-CN" altLang="en-US" sz="2400" b="1" dirty="0">
                <a:solidFill>
                  <a:prstClr val="white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蒸发量</a:t>
            </a:r>
            <a:endParaRPr lang="en-US" altLang="zh-CN" sz="2400" b="1" dirty="0">
              <a:solidFill>
                <a:prstClr val="white"/>
              </a:solidFill>
              <a:latin typeface="Times New Roman" pitchFamily="18" charset="0"/>
              <a:ea typeface="微软雅黑" charset="-122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植被：森林</a:t>
            </a:r>
            <a:endParaRPr lang="en-US" altLang="zh-CN" sz="2400" b="1" dirty="0">
              <a:solidFill>
                <a:prstClr val="white"/>
              </a:solidFill>
              <a:latin typeface="Times New Roman" pitchFamily="18" charset="0"/>
              <a:ea typeface="微软雅黑" charset="-122"/>
              <a:cs typeface="Times New Roman" panose="02020603050405020304" pitchFamily="18" charset="0"/>
            </a:endParaRPr>
          </a:p>
        </p:txBody>
      </p:sp>
      <p:sp>
        <p:nvSpPr>
          <p:cNvPr id="4" name="线形标注 2(带边框和强调线) 8"/>
          <p:cNvSpPr/>
          <p:nvPr/>
        </p:nvSpPr>
        <p:spPr>
          <a:xfrm>
            <a:off x="8495030" y="1041400"/>
            <a:ext cx="2964815" cy="2336800"/>
          </a:xfrm>
          <a:prstGeom prst="accentBorderCallout2">
            <a:avLst>
              <a:gd name="adj1" fmla="val 86196"/>
              <a:gd name="adj2" fmla="val -7476"/>
              <a:gd name="adj3" fmla="val 86815"/>
              <a:gd name="adj4" fmla="val -22378"/>
              <a:gd name="adj5" fmla="val 88620"/>
              <a:gd name="adj6" fmla="val -56808"/>
            </a:avLst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半 湿 润 区</a:t>
            </a:r>
            <a:endParaRPr lang="en-US" altLang="zh-CN" sz="2400" b="1" dirty="0">
              <a:solidFill>
                <a:schemeClr val="tx1"/>
              </a:solidFill>
              <a:latin typeface="Times New Roman" pitchFamily="18" charset="0"/>
              <a:ea typeface="微软雅黑" charset="-122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年降水量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400~800mm</a:t>
            </a:r>
          </a:p>
          <a:p>
            <a:pPr lvl="0"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降水量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&gt;</a:t>
            </a:r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蒸发量</a:t>
            </a:r>
            <a:endParaRPr lang="en-US" altLang="zh-CN" sz="2400" b="1" dirty="0">
              <a:solidFill>
                <a:schemeClr val="tx1"/>
              </a:solidFill>
              <a:latin typeface="Times New Roman" pitchFamily="18" charset="0"/>
              <a:ea typeface="微软雅黑" charset="-122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植被：森林和草原</a:t>
            </a:r>
          </a:p>
        </p:txBody>
      </p:sp>
      <p:sp>
        <p:nvSpPr>
          <p:cNvPr id="5" name="线形标注 2(带边框和强调线) 9"/>
          <p:cNvSpPr/>
          <p:nvPr/>
        </p:nvSpPr>
        <p:spPr>
          <a:xfrm flipH="1">
            <a:off x="333375" y="3446780"/>
            <a:ext cx="2484755" cy="2165985"/>
          </a:xfrm>
          <a:prstGeom prst="accentBorderCallout2">
            <a:avLst>
              <a:gd name="adj1" fmla="val 48894"/>
              <a:gd name="adj2" fmla="val -8904"/>
              <a:gd name="adj3" fmla="val 29823"/>
              <a:gd name="adj4" fmla="val -22664"/>
              <a:gd name="adj5" fmla="val 8824"/>
              <a:gd name="adj6" fmla="val -48786"/>
            </a:avLst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半 干 旱 区</a:t>
            </a:r>
            <a:endParaRPr lang="en-US" altLang="zh-CN" sz="2400" b="1" dirty="0">
              <a:solidFill>
                <a:schemeClr val="tx1"/>
              </a:solidFill>
              <a:latin typeface="Times New Roman" pitchFamily="18" charset="0"/>
              <a:ea typeface="微软雅黑" charset="-122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年降水量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200~400mm</a:t>
            </a:r>
          </a:p>
          <a:p>
            <a:pPr lvl="0"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降水量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&lt;</a:t>
            </a:r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蒸发量</a:t>
            </a:r>
            <a:endParaRPr lang="en-US" altLang="zh-CN" sz="2400" b="1" dirty="0">
              <a:solidFill>
                <a:schemeClr val="tx1"/>
              </a:solidFill>
              <a:latin typeface="Times New Roman" pitchFamily="18" charset="0"/>
              <a:ea typeface="微软雅黑" charset="-122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植被：草原</a:t>
            </a:r>
          </a:p>
        </p:txBody>
      </p:sp>
      <p:sp>
        <p:nvSpPr>
          <p:cNvPr id="6" name="线形标注 2(带边框和强调线) 10"/>
          <p:cNvSpPr/>
          <p:nvPr/>
        </p:nvSpPr>
        <p:spPr>
          <a:xfrm flipH="1">
            <a:off x="217170" y="1240155"/>
            <a:ext cx="2716530" cy="1939290"/>
          </a:xfrm>
          <a:prstGeom prst="accentBorderCallout2">
            <a:avLst>
              <a:gd name="adj1" fmla="val 51354"/>
              <a:gd name="adj2" fmla="val -9475"/>
              <a:gd name="adj3" fmla="val 65503"/>
              <a:gd name="adj4" fmla="val -17523"/>
              <a:gd name="adj5" fmla="val 92251"/>
              <a:gd name="adj6" fmla="val -33504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4B183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b="1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干 旱 区</a:t>
            </a:r>
            <a:endParaRPr lang="en-US" altLang="zh-CN" sz="2400" b="1">
              <a:solidFill>
                <a:schemeClr val="tx1"/>
              </a:solidFill>
              <a:latin typeface="Times New Roman" pitchFamily="18" charset="0"/>
              <a:ea typeface="微软雅黑" charset="-122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zh-CN" altLang="en-US" sz="2400" b="1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年降水量</a:t>
            </a:r>
            <a:r>
              <a:rPr lang="en-US" altLang="zh-CN" sz="2400" b="1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&lt;200mm</a:t>
            </a:r>
          </a:p>
          <a:p>
            <a:pPr lvl="0" algn="ctr">
              <a:defRPr/>
            </a:pPr>
            <a:r>
              <a:rPr lang="zh-CN" altLang="en-US" sz="2400" b="1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降水量</a:t>
            </a:r>
            <a:r>
              <a:rPr lang="en-US" altLang="zh-CN" sz="2400" b="1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&lt;</a:t>
            </a:r>
            <a:r>
              <a:rPr lang="zh-CN" altLang="en-US" sz="2400" b="1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蒸发量</a:t>
            </a:r>
            <a:endParaRPr lang="en-US" altLang="zh-CN" sz="2400" b="1">
              <a:solidFill>
                <a:schemeClr val="tx1"/>
              </a:solidFill>
              <a:latin typeface="Times New Roman" pitchFamily="18" charset="0"/>
              <a:ea typeface="微软雅黑" charset="-122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zh-CN" altLang="en-US" sz="2400" b="1">
                <a:solidFill>
                  <a:schemeClr val="tx1"/>
                </a:solidFill>
                <a:latin typeface="Times New Roman" pitchFamily="18" charset="0"/>
                <a:ea typeface="微软雅黑" charset="-122"/>
                <a:cs typeface="Times New Roman" panose="02020603050405020304" pitchFamily="18" charset="0"/>
              </a:rPr>
              <a:t>植被：荒漠</a:t>
            </a:r>
          </a:p>
        </p:txBody>
      </p:sp>
      <p:grpSp>
        <p:nvGrpSpPr>
          <p:cNvPr id="30" name="组合 1"/>
          <p:cNvGrpSpPr/>
          <p:nvPr/>
        </p:nvGrpSpPr>
        <p:grpSpPr>
          <a:xfrm>
            <a:off x="19685" y="818515"/>
            <a:ext cx="12151995" cy="128270"/>
            <a:chOff x="57" y="1058"/>
            <a:chExt cx="13204" cy="20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标题 1"/>
          <p:cNvSpPr>
            <a:spLocks noGrp="1"/>
          </p:cNvSpPr>
          <p:nvPr/>
        </p:nvSpPr>
        <p:spPr>
          <a:xfrm>
            <a:off x="19685" y="30299"/>
            <a:ext cx="870712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4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、干湿</a:t>
            </a:r>
            <a:r>
              <a:rPr kumimoji="0" lang="zh-CN" altLang="en-US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地区的划分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4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2005371418192347308"/>
          <p:cNvPicPr>
            <a:picLocks noChangeAspect="1"/>
          </p:cNvPicPr>
          <p:nvPr/>
        </p:nvPicPr>
        <p:blipFill>
          <a:blip r:embed="rId2" cstate="print">
            <a:lum bright="-6000" contrast="11999"/>
          </a:blip>
          <a:srcRect r="1260"/>
          <a:stretch>
            <a:fillRect/>
          </a:stretch>
        </p:blipFill>
        <p:spPr>
          <a:xfrm>
            <a:off x="6233441" y="1347289"/>
            <a:ext cx="5939159" cy="45357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9685" y="1024123"/>
            <a:ext cx="7961721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分析</a:t>
            </a:r>
            <a:r>
              <a:rPr lang="zh-CN" altLang="en-US" sz="2400" b="1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我国东北地区东部、北部形成湿润区的原因。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0708" y="2098671"/>
            <a:ext cx="5309567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受夏季风和地形影响，降水较多；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植被覆盖状况比较好，涵养水源的能力较强；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纬度高，气温低，蒸发微弱；</a:t>
            </a:r>
            <a:endParaRPr lang="en-US" altLang="zh-CN" sz="28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sp>
        <p:nvSpPr>
          <p:cNvPr id="15" name="椭圆 14"/>
          <p:cNvSpPr/>
          <p:nvPr/>
        </p:nvSpPr>
        <p:spPr>
          <a:xfrm rot="18139100">
            <a:off x="10628911" y="1051016"/>
            <a:ext cx="645795" cy="13696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1"/>
          <p:cNvGrpSpPr/>
          <p:nvPr/>
        </p:nvGrpSpPr>
        <p:grpSpPr>
          <a:xfrm>
            <a:off x="19685" y="818515"/>
            <a:ext cx="12151995" cy="128270"/>
            <a:chOff x="57" y="1058"/>
            <a:chExt cx="13204" cy="20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标题 1"/>
          <p:cNvSpPr>
            <a:spLocks noGrp="1"/>
          </p:cNvSpPr>
          <p:nvPr/>
        </p:nvSpPr>
        <p:spPr>
          <a:xfrm>
            <a:off x="19685" y="30299"/>
            <a:ext cx="870712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4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、干湿</a:t>
            </a:r>
            <a:r>
              <a:rPr kumimoji="0" lang="zh-CN" altLang="en-US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地区的划分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9" name="椭圆 8"/>
          <p:cNvSpPr/>
          <p:nvPr/>
        </p:nvSpPr>
        <p:spPr>
          <a:xfrm rot="18379100">
            <a:off x="10689236" y="2381341"/>
            <a:ext cx="944245" cy="4794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5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935" y="5153660"/>
            <a:ext cx="2406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000" b="1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伊犁风光</a:t>
            </a:r>
            <a:endParaRPr lang="zh-CN" altLang="en-US" sz="4000" b="1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rcRect r="13625"/>
          <a:stretch>
            <a:fillRect/>
          </a:stretch>
        </p:blipFill>
        <p:spPr>
          <a:xfrm>
            <a:off x="7595553" y="3492500"/>
            <a:ext cx="4576762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rcRect l="22395"/>
          <a:stretch>
            <a:fillRect/>
          </a:stretch>
        </p:blipFill>
        <p:spPr>
          <a:xfrm>
            <a:off x="19685" y="946150"/>
            <a:ext cx="4567238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rcRect r="10532"/>
          <a:stretch>
            <a:fillRect/>
          </a:stretch>
        </p:blipFill>
        <p:spPr>
          <a:xfrm>
            <a:off x="3557588" y="2220913"/>
            <a:ext cx="4576762" cy="34337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组合 1"/>
          <p:cNvGrpSpPr/>
          <p:nvPr/>
        </p:nvGrpSpPr>
        <p:grpSpPr>
          <a:xfrm>
            <a:off x="19685" y="818515"/>
            <a:ext cx="12151995" cy="128270"/>
            <a:chOff x="57" y="1058"/>
            <a:chExt cx="13204" cy="20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标题 1"/>
          <p:cNvSpPr>
            <a:spLocks noGrp="1"/>
          </p:cNvSpPr>
          <p:nvPr/>
        </p:nvSpPr>
        <p:spPr>
          <a:xfrm>
            <a:off x="233363" y="81916"/>
            <a:ext cx="870712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4.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干湿</a:t>
            </a:r>
            <a:r>
              <a:rPr kumimoji="0" lang="zh-CN" altLang="en-US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地区的划分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77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 descr="3-2中国年降水量分布副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" y="1026160"/>
            <a:ext cx="492125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2560" y="946150"/>
            <a:ext cx="4837430" cy="320611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9370" y="5509426"/>
            <a:ext cx="1213294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向西敞开的喇叭形谷地，有利于西风从北大西洋带来的海洋湿润气流进入。湿润气流在山地迎风坡受地形抬升形成地形雨，从而成为西北干旱地区中的“湿岛”。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823595" y="1559560"/>
            <a:ext cx="4988560" cy="1568450"/>
            <a:chOff x="350983" y="979752"/>
            <a:chExt cx="4184440" cy="1292393"/>
          </a:xfrm>
        </p:grpSpPr>
        <p:sp>
          <p:nvSpPr>
            <p:cNvPr id="9" name="矩形 8"/>
            <p:cNvSpPr/>
            <p:nvPr/>
          </p:nvSpPr>
          <p:spPr>
            <a:xfrm>
              <a:off x="350983" y="979752"/>
              <a:ext cx="1547828" cy="1292393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1898811" y="2271976"/>
              <a:ext cx="2636612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 rot="1327213">
            <a:off x="5822950" y="1845310"/>
            <a:ext cx="1588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伊犁河谷地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09188" y="5048475"/>
            <a:ext cx="12132945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800" b="1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结合</a:t>
            </a:r>
            <a:r>
              <a:rPr lang="zh-CN" altLang="en-US" sz="2800" b="1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上图，分析</a:t>
            </a:r>
            <a:r>
              <a:rPr lang="zh-CN" sz="2800" b="1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伊犁河谷被誉为“塞外江南”“西域湿岛”的原因。</a:t>
            </a:r>
            <a:endParaRPr lang="zh-CN" altLang="en-US" sz="28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grpSp>
        <p:nvGrpSpPr>
          <p:cNvPr id="30" name="组合 1"/>
          <p:cNvGrpSpPr/>
          <p:nvPr/>
        </p:nvGrpSpPr>
        <p:grpSpPr>
          <a:xfrm>
            <a:off x="19685" y="818515"/>
            <a:ext cx="12151995" cy="128270"/>
            <a:chOff x="57" y="1058"/>
            <a:chExt cx="13204" cy="20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椭圆 1"/>
          <p:cNvSpPr/>
          <p:nvPr/>
        </p:nvSpPr>
        <p:spPr>
          <a:xfrm rot="18139100">
            <a:off x="1333500" y="1770380"/>
            <a:ext cx="448945" cy="751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s://timgsa.baidu.com/timg?image&amp;quality=80&amp;size=b9999_10000&amp;sec=1517843649367&amp;di=ba2a1143b3ab3a3a9b1983896aedd22d&amp;imgtype=0&amp;src=http%3A%2F%2Fimg0.dili360.com%2Frw14%2Fga%2FM00%2F32%2FEA%2FwKgBzFSKjamAAErRABqclZbxq_k359.jpg"/>
          <p:cNvPicPr>
            <a:picLocks noChangeAspect="1"/>
          </p:cNvPicPr>
          <p:nvPr/>
        </p:nvPicPr>
        <p:blipFill>
          <a:blip r:embed="rId4" cstate="print"/>
          <a:srcRect t="8582"/>
          <a:stretch>
            <a:fillRect/>
          </a:stretch>
        </p:blipFill>
        <p:spPr>
          <a:xfrm>
            <a:off x="8039100" y="1026160"/>
            <a:ext cx="4133215" cy="3126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标题 1"/>
          <p:cNvSpPr>
            <a:spLocks noGrp="1"/>
          </p:cNvSpPr>
          <p:nvPr/>
        </p:nvSpPr>
        <p:spPr>
          <a:xfrm>
            <a:off x="19685" y="30299"/>
            <a:ext cx="870712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4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、干湿</a:t>
            </a:r>
            <a:r>
              <a:rPr kumimoji="0" lang="zh-CN" altLang="en-US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地区的划分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278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  <p:cond evt="onBegin" delay="0">
                          <p:tn val="13"/>
                        </p:cond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0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-17463"/>
            <a:ext cx="4583112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3421064"/>
            <a:ext cx="4583113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441" y="3421063"/>
            <a:ext cx="4583112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10691" y="945271"/>
            <a:ext cx="3167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3851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雅鲁藏布江谷地</a:t>
            </a:r>
            <a:endParaRPr lang="zh-CN" altLang="en-US" sz="3600" dirty="0"/>
          </a:p>
        </p:txBody>
      </p:sp>
      <p:pic>
        <p:nvPicPr>
          <p:cNvPr id="7" name="Picture 5" descr="2005371418192347308"/>
          <p:cNvPicPr>
            <a:picLocks noChangeAspect="1"/>
          </p:cNvPicPr>
          <p:nvPr/>
        </p:nvPicPr>
        <p:blipFill>
          <a:blip r:embed="rId6" cstate="print">
            <a:lum bright="-6000" contrast="11999"/>
          </a:blip>
          <a:srcRect r="1260"/>
          <a:stretch>
            <a:fillRect/>
          </a:stretch>
        </p:blipFill>
        <p:spPr>
          <a:xfrm>
            <a:off x="6176441" y="104760"/>
            <a:ext cx="4667794" cy="33147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椭圆 7"/>
          <p:cNvSpPr/>
          <p:nvPr/>
        </p:nvSpPr>
        <p:spPr>
          <a:xfrm>
            <a:off x="7161462" y="1762118"/>
            <a:ext cx="802368" cy="694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2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/>
        </p:nvSpPr>
        <p:spPr>
          <a:xfrm>
            <a:off x="205740" y="123247"/>
            <a:ext cx="613664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一</a:t>
            </a:r>
            <a:r>
              <a:rPr lang="zh-CN" altLang="en-US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</a:t>
            </a:r>
            <a:r>
              <a:rPr lang="zh-CN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气温及温度带</a:t>
            </a:r>
            <a:r>
              <a:rPr kumimoji="0" lang="zh-CN" altLang="zh-CN" sz="3200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102428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我国1月气温分布图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470" y="769620"/>
            <a:ext cx="7527925" cy="59632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74060" y="1098550"/>
            <a:ext cx="2677160" cy="1486535"/>
            <a:chOff x="4996" y="2073"/>
            <a:chExt cx="4216" cy="2341"/>
          </a:xfrm>
        </p:grpSpPr>
        <p:cxnSp>
          <p:nvCxnSpPr>
            <p:cNvPr id="132" name="直接连接符 131"/>
            <p:cNvCxnSpPr/>
            <p:nvPr/>
          </p:nvCxnSpPr>
          <p:spPr>
            <a:xfrm>
              <a:off x="6870" y="2163"/>
              <a:ext cx="147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本框 132"/>
            <p:cNvSpPr txBox="1"/>
            <p:nvPr/>
          </p:nvSpPr>
          <p:spPr>
            <a:xfrm>
              <a:off x="4996" y="2962"/>
              <a:ext cx="3437" cy="14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1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月平均气温最低</a:t>
              </a:r>
              <a:endParaRPr lang="en-US" altLang="zh-CN" b="1">
                <a:solidFill>
                  <a:srgbClr val="002060"/>
                </a:solidFill>
                <a:latin typeface="微软雅黑"/>
                <a:ea typeface="微软雅黑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  <a:sym typeface="+mn-ea"/>
                </a:rPr>
                <a:t>–32°C以下</a:t>
              </a:r>
              <a:endParaRPr lang="zh-CN" altLang="en-US" b="1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8159" y="2073"/>
              <a:ext cx="1053" cy="812"/>
              <a:chOff x="9712483" y="492201"/>
              <a:chExt cx="724878" cy="605116"/>
            </a:xfrm>
          </p:grpSpPr>
          <p:sp>
            <p:nvSpPr>
              <p:cNvPr id="136" name="椭圆 135"/>
              <p:cNvSpPr/>
              <p:nvPr/>
            </p:nvSpPr>
            <p:spPr>
              <a:xfrm>
                <a:off x="9836857" y="492201"/>
                <a:ext cx="134146" cy="1341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9712483" y="665126"/>
                <a:ext cx="724878" cy="43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rgbClr val="FF0000"/>
                    </a:solidFill>
                    <a:latin typeface="微软雅黑" charset="-122"/>
                    <a:ea typeface="微软雅黑" charset="-122"/>
                  </a:rPr>
                  <a:t>漠河</a:t>
                </a:r>
              </a:p>
            </p:txBody>
          </p:sp>
        </p:grpSp>
      </p:grpSp>
      <p:cxnSp>
        <p:nvCxnSpPr>
          <p:cNvPr id="135" name="直接连接符 134"/>
          <p:cNvCxnSpPr/>
          <p:nvPr/>
        </p:nvCxnSpPr>
        <p:spPr>
          <a:xfrm flipH="1">
            <a:off x="4464050" y="1115695"/>
            <a:ext cx="0" cy="54737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919605" y="5915025"/>
            <a:ext cx="3486150" cy="944042"/>
            <a:chOff x="6075833" y="5841511"/>
            <a:chExt cx="3654737" cy="1258533"/>
          </a:xfrm>
        </p:grpSpPr>
        <p:cxnSp>
          <p:nvCxnSpPr>
            <p:cNvPr id="27" name="直接连接符 26"/>
            <p:cNvCxnSpPr>
              <a:endCxn id="31" idx="2"/>
            </p:cNvCxnSpPr>
            <p:nvPr/>
          </p:nvCxnSpPr>
          <p:spPr>
            <a:xfrm>
              <a:off x="7908315" y="6136778"/>
              <a:ext cx="940520" cy="1512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6075833" y="5870870"/>
              <a:ext cx="1833011" cy="12291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1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月平均气温最低</a:t>
              </a: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16-20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℃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848836" y="6084824"/>
              <a:ext cx="881734" cy="757276"/>
              <a:chOff x="10008307" y="602041"/>
              <a:chExt cx="881734" cy="7572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0008307" y="602041"/>
                <a:ext cx="134146" cy="1341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165163" y="669913"/>
                <a:ext cx="724878" cy="68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rgbClr val="FF0000"/>
                    </a:solidFill>
                    <a:latin typeface="微软雅黑" charset="-122"/>
                    <a:ea typeface="微软雅黑" charset="-122"/>
                  </a:rPr>
                  <a:t>海口</a:t>
                </a:r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 flipH="1">
              <a:off x="7908315" y="5841511"/>
              <a:ext cx="0" cy="6421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文本框 144"/>
          <p:cNvSpPr txBox="1"/>
          <p:nvPr/>
        </p:nvSpPr>
        <p:spPr>
          <a:xfrm>
            <a:off x="7234555" y="915035"/>
            <a:ext cx="4917440" cy="56311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读</a:t>
            </a:r>
            <a:r>
              <a:rPr lang="zh-CN" altLang="en-US" sz="2400" b="1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中国</a:t>
            </a:r>
            <a:r>
              <a:rPr lang="en-US" altLang="zh-CN" sz="2400" b="1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</a:t>
            </a:r>
            <a:r>
              <a:rPr lang="zh-CN" altLang="en-US" sz="2400" b="1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月气温分布图，完成下列问题：</a:t>
            </a:r>
            <a:endParaRPr lang="en-US" altLang="zh-CN" sz="2400" b="1">
              <a:solidFill>
                <a:srgbClr val="002060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微软雅黑" charset="-122"/>
                <a:ea typeface="微软雅黑" charset="-122"/>
              </a:rPr>
              <a:t>1.</a:t>
            </a:r>
            <a:r>
              <a:rPr lang="zh-CN" altLang="en-US" sz="2400">
                <a:latin typeface="微软雅黑" charset="-122"/>
                <a:ea typeface="微软雅黑" charset="-122"/>
              </a:rPr>
              <a:t>数值递变规律</a:t>
            </a:r>
            <a:endParaRPr lang="en-US" altLang="zh-CN" sz="2400"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endParaRPr lang="en-US" altLang="zh-CN" sz="240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微软雅黑" charset="-122"/>
                <a:ea typeface="微软雅黑" charset="-122"/>
              </a:rPr>
              <a:t>2.</a:t>
            </a:r>
            <a:r>
              <a:rPr lang="zh-CN" altLang="en-US" sz="2400">
                <a:latin typeface="微软雅黑" charset="-122"/>
                <a:ea typeface="微软雅黑" charset="-122"/>
              </a:rPr>
              <a:t>极值分布区</a:t>
            </a:r>
            <a:endParaRPr lang="en-US" altLang="zh-CN" sz="240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endParaRPr lang="en-US" altLang="zh-CN" sz="240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微软雅黑" charset="-122"/>
                <a:ea typeface="微软雅黑" charset="-122"/>
              </a:rPr>
              <a:t>3.</a:t>
            </a:r>
            <a:r>
              <a:rPr lang="zh-CN" altLang="en-US" sz="2400">
                <a:latin typeface="微软雅黑" charset="-122"/>
                <a:ea typeface="微软雅黑" charset="-122"/>
              </a:rPr>
              <a:t>等值线的延伸方向</a:t>
            </a:r>
            <a:endParaRPr lang="en-US" altLang="zh-CN" sz="240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endParaRPr lang="en-US" altLang="zh-CN" sz="240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微软雅黑" charset="-122"/>
                <a:ea typeface="微软雅黑" charset="-122"/>
              </a:rPr>
              <a:t>4.</a:t>
            </a:r>
            <a:r>
              <a:rPr lang="zh-CN" altLang="en-US" sz="2400">
                <a:latin typeface="微软雅黑" charset="-122"/>
                <a:ea typeface="微软雅黑" charset="-122"/>
              </a:rPr>
              <a:t>等值线的弯曲、闭合区</a:t>
            </a:r>
          </a:p>
          <a:p>
            <a:pPr>
              <a:lnSpc>
                <a:spcPct val="150000"/>
              </a:lnSpc>
            </a:pPr>
            <a:endParaRPr lang="zh-CN" altLang="en-US" sz="2400">
              <a:latin typeface="微软雅黑"/>
              <a:ea typeface="微软雅黑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2191" y="6551109"/>
            <a:ext cx="2174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中国</a:t>
            </a:r>
            <a:r>
              <a:rPr lang="en-US" altLang="zh-CN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1</a:t>
            </a:r>
            <a:r>
              <a:rPr lang="zh-CN" altLang="en-US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月气温分布图</a:t>
            </a:r>
          </a:p>
        </p:txBody>
      </p:sp>
      <p:sp>
        <p:nvSpPr>
          <p:cNvPr id="22" name="矩形 21"/>
          <p:cNvSpPr/>
          <p:nvPr/>
        </p:nvSpPr>
        <p:spPr>
          <a:xfrm>
            <a:off x="7407275" y="4986655"/>
            <a:ext cx="33769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东部大致与纬线平行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01913" y="5992706"/>
            <a:ext cx="4145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西部较弯曲，局部出现闭合。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 flipH="1">
            <a:off x="7233920" y="2565400"/>
            <a:ext cx="4022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000" b="1">
                <a:latin typeface="微软雅黑" charset="-122"/>
                <a:ea typeface="微软雅黑" charset="-122"/>
              </a:defRPr>
            </a:lvl1pPr>
          </a:lstStyle>
          <a:p>
            <a:pPr algn="l"/>
            <a:r>
              <a:rPr lang="zh-CN" altLang="en-US" sz="2400" b="0">
                <a:solidFill>
                  <a:srgbClr val="FF0000"/>
                </a:solidFill>
              </a:rPr>
              <a:t>由南向北主逐渐降低</a:t>
            </a:r>
            <a:endParaRPr lang="en-US" altLang="zh-CN" sz="2400" b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01865" y="3801110"/>
            <a:ext cx="3811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最冷：漠河   最热：海南</a:t>
            </a:r>
            <a:endParaRPr lang="en-US" altLang="zh-CN" sz="240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971550"/>
            <a:ext cx="3383280" cy="5219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zh-CN" altLang="zh-CN" sz="2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冬季气温的分布规律</a:t>
            </a:r>
          </a:p>
        </p:txBody>
      </p:sp>
    </p:spTree>
    <p:extLst>
      <p:ext uri="{BB962C8B-B14F-4D97-AF65-F5344CB8AC3E}">
        <p14:creationId xmlns:p14="http://schemas.microsoft.com/office/powerpoint/2010/main" val="212238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22" grpId="0"/>
      <p:bldP spid="8" grpId="0"/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2005371418192347308"/>
          <p:cNvPicPr>
            <a:picLocks noChangeAspect="1"/>
          </p:cNvPicPr>
          <p:nvPr/>
        </p:nvPicPr>
        <p:blipFill>
          <a:blip r:embed="rId2" cstate="print">
            <a:lum bright="-6000" contrast="11999"/>
          </a:blip>
          <a:srcRect r="1260"/>
          <a:stretch>
            <a:fillRect/>
          </a:stretch>
        </p:blipFill>
        <p:spPr>
          <a:xfrm>
            <a:off x="1386205" y="387119"/>
            <a:ext cx="4667794" cy="33147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294765" y="5133293"/>
            <a:ext cx="895957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受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河谷地形的影响，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印度洋的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水汽随西南季风顺谷地深入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，经地形抬升，形成大量降水。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380457" y="2171189"/>
            <a:ext cx="802368" cy="694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6" y="427038"/>
            <a:ext cx="4092575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椭圆 10"/>
          <p:cNvSpPr/>
          <p:nvPr/>
        </p:nvSpPr>
        <p:spPr>
          <a:xfrm>
            <a:off x="8328025" y="1954213"/>
            <a:ext cx="1130300" cy="11287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71290" y="4037329"/>
            <a:ext cx="9965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青藏高原东南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降水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比同纬度地区多，年降水量在</a:t>
            </a:r>
            <a:r>
              <a:rPr lang="en-US" altLang="zh-CN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1600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毫米以上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。分析该地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成为湿润区的原因？</a:t>
            </a:r>
            <a:endParaRPr lang="zh-CN" altLang="en-US" sz="28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2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我国气候分布图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1709" y="642620"/>
            <a:ext cx="7578725" cy="64306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20401" y="4808583"/>
            <a:ext cx="1719943" cy="178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120015" y="34291"/>
            <a:ext cx="472186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三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 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中国的气候特征   </a:t>
            </a:r>
          </a:p>
        </p:txBody>
      </p:sp>
      <p:grpSp>
        <p:nvGrpSpPr>
          <p:cNvPr id="8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58370"/>
          <p:cNvSpPr/>
          <p:nvPr>
            <p:custDataLst>
              <p:tags r:id="rId2"/>
            </p:custDataLst>
          </p:nvPr>
        </p:nvSpPr>
        <p:spPr>
          <a:xfrm>
            <a:off x="7699375" y="5591334"/>
            <a:ext cx="2736850" cy="9144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3600" b="1" dirty="0">
                <a:ea typeface="黑体" panose="02010609060101010101" pitchFamily="49" charset="-122"/>
              </a:rPr>
              <a:t>热带季风气候</a:t>
            </a:r>
          </a:p>
        </p:txBody>
      </p:sp>
      <p:sp>
        <p:nvSpPr>
          <p:cNvPr id="14" name="矩形 58371"/>
          <p:cNvSpPr/>
          <p:nvPr>
            <p:custDataLst>
              <p:tags r:id="rId3"/>
            </p:custDataLst>
          </p:nvPr>
        </p:nvSpPr>
        <p:spPr>
          <a:xfrm>
            <a:off x="8059737" y="4172903"/>
            <a:ext cx="2879725" cy="9144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ea typeface="黑体" panose="02010609060101010101" pitchFamily="49" charset="-122"/>
              </a:rPr>
              <a:t>亚热带季风气候</a:t>
            </a:r>
          </a:p>
        </p:txBody>
      </p:sp>
      <p:sp>
        <p:nvSpPr>
          <p:cNvPr id="15" name="矩形 58372"/>
          <p:cNvSpPr/>
          <p:nvPr>
            <p:custDataLst>
              <p:tags r:id="rId4"/>
            </p:custDataLst>
          </p:nvPr>
        </p:nvSpPr>
        <p:spPr>
          <a:xfrm>
            <a:off x="10104437" y="2196465"/>
            <a:ext cx="2087563" cy="3603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ea typeface="黑体" panose="02010609060101010101" pitchFamily="49" charset="-122"/>
              </a:rPr>
              <a:t>温带季风气候</a:t>
            </a:r>
          </a:p>
        </p:txBody>
      </p:sp>
      <p:sp>
        <p:nvSpPr>
          <p:cNvPr id="16" name="矩形 58373"/>
          <p:cNvSpPr/>
          <p:nvPr>
            <p:custDataLst>
              <p:tags r:id="rId5"/>
            </p:custDataLst>
          </p:nvPr>
        </p:nvSpPr>
        <p:spPr>
          <a:xfrm>
            <a:off x="6034087" y="2623503"/>
            <a:ext cx="2808288" cy="7921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ea typeface="黑体" panose="02010609060101010101" pitchFamily="49" charset="-122"/>
              </a:rPr>
              <a:t>温带大陆性气候</a:t>
            </a:r>
          </a:p>
        </p:txBody>
      </p:sp>
      <p:sp>
        <p:nvSpPr>
          <p:cNvPr id="17" name="矩形 58374"/>
          <p:cNvSpPr/>
          <p:nvPr>
            <p:custDataLst>
              <p:tags r:id="rId6"/>
            </p:custDataLst>
          </p:nvPr>
        </p:nvSpPr>
        <p:spPr>
          <a:xfrm>
            <a:off x="5035550" y="3741103"/>
            <a:ext cx="2663825" cy="5762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高原</a:t>
            </a:r>
            <a:r>
              <a:rPr lang="zh-CN" altLang="en-US" sz="2800" b="1" dirty="0">
                <a:ea typeface="黑体" panose="02010609060101010101" pitchFamily="49" charset="-122"/>
              </a:rPr>
              <a:t>高山气候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69983" y="131286"/>
            <a:ext cx="48177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800" b="1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读</a:t>
            </a:r>
            <a:r>
              <a:rPr lang="zh-CN" altLang="en-US" sz="2800" b="1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图，说出我国的</a:t>
            </a:r>
            <a:r>
              <a:rPr lang="zh-CN" altLang="en-US" sz="2800" b="1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气候类型</a:t>
            </a:r>
            <a:r>
              <a:rPr lang="zh-CN" sz="2800" b="1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。</a:t>
            </a:r>
            <a:endParaRPr lang="zh-CN" altLang="en-US" sz="28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335280" y="834390"/>
            <a:ext cx="419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气候复杂多样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49626" y="1678275"/>
            <a:ext cx="396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（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）为什么形成复杂多样的气候？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87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457472" y="2002971"/>
            <a:ext cx="6426078" cy="3048001"/>
            <a:chOff x="113" y="799"/>
            <a:chExt cx="5551" cy="2245"/>
          </a:xfrm>
        </p:grpSpPr>
        <p:pic>
          <p:nvPicPr>
            <p:cNvPr id="9222" name="Picture 3" descr="中国温度带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799"/>
              <a:ext cx="2832" cy="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4" descr="中国干湿状况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816"/>
              <a:ext cx="2784" cy="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751115" y="883948"/>
            <a:ext cx="419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气候复杂多样</a:t>
            </a: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120015" y="34291"/>
            <a:ext cx="472186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三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 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中国的气候特征   </a:t>
            </a:r>
          </a:p>
        </p:txBody>
      </p:sp>
      <p:grpSp>
        <p:nvGrpSpPr>
          <p:cNvPr id="9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06497"/>
          <p:cNvGrpSpPr>
            <a:grpSpLocks/>
          </p:cNvGrpSpPr>
          <p:nvPr/>
        </p:nvGrpSpPr>
        <p:grpSpPr bwMode="auto">
          <a:xfrm>
            <a:off x="6749143" y="1861457"/>
            <a:ext cx="4604657" cy="3287485"/>
            <a:chOff x="2592" y="2020"/>
            <a:chExt cx="3120" cy="2300"/>
          </a:xfrm>
        </p:grpSpPr>
        <p:pic>
          <p:nvPicPr>
            <p:cNvPr id="13" name="图片 106498" descr="中国地形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"/>
            <a:stretch>
              <a:fillRect/>
            </a:stretch>
          </p:blipFill>
          <p:spPr bwMode="auto">
            <a:xfrm>
              <a:off x="2900" y="2020"/>
              <a:ext cx="2812" cy="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矩形 10649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592" y="3936"/>
              <a:ext cx="163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429000" y="1136847"/>
            <a:ext cx="479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（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）为什么形成复杂多样的气候？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8226035" y="754025"/>
            <a:ext cx="45275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ea typeface="华文细黑" panose="02010600040101010101" pitchFamily="2" charset="-122"/>
              </a:rPr>
              <a:t>我国纬度差异大，</a:t>
            </a:r>
          </a:p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ea typeface="华文细黑" panose="02010600040101010101" pitchFamily="2" charset="-122"/>
              </a:rPr>
              <a:t>东西距海</a:t>
            </a:r>
            <a:r>
              <a:rPr lang="zh-CN" altLang="en-US" sz="2400" b="1" dirty="0" smtClean="0">
                <a:solidFill>
                  <a:srgbClr val="FF0000"/>
                </a:solidFill>
                <a:ea typeface="华文细黑" panose="02010600040101010101" pitchFamily="2" charset="-122"/>
              </a:rPr>
              <a:t>远近不同</a:t>
            </a:r>
            <a:r>
              <a:rPr lang="zh-CN" altLang="en-US" sz="2400" b="1" dirty="0">
                <a:solidFill>
                  <a:srgbClr val="FF0000"/>
                </a:solidFill>
                <a:ea typeface="华文细黑" panose="02010600040101010101" pitchFamily="2" charset="-122"/>
              </a:rPr>
              <a:t>，</a:t>
            </a:r>
          </a:p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ea typeface="华文细黑" panose="02010600040101010101" pitchFamily="2" charset="-122"/>
              </a:rPr>
              <a:t>地形复杂多样</a:t>
            </a:r>
          </a:p>
        </p:txBody>
      </p:sp>
    </p:spTree>
    <p:extLst>
      <p:ext uri="{BB962C8B-B14F-4D97-AF65-F5344CB8AC3E}">
        <p14:creationId xmlns:p14="http://schemas.microsoft.com/office/powerpoint/2010/main" val="2109023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我国气候分布图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5550" y="579120"/>
            <a:ext cx="7385050" cy="64306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20401" y="4808583"/>
            <a:ext cx="1719943" cy="178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120015" y="34291"/>
            <a:ext cx="472186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三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 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中国的气候特征   </a:t>
            </a:r>
          </a:p>
        </p:txBody>
      </p:sp>
      <p:grpSp>
        <p:nvGrpSpPr>
          <p:cNvPr id="8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58370"/>
          <p:cNvSpPr/>
          <p:nvPr>
            <p:custDataLst>
              <p:tags r:id="rId2"/>
            </p:custDataLst>
          </p:nvPr>
        </p:nvSpPr>
        <p:spPr>
          <a:xfrm>
            <a:off x="7699375" y="5591334"/>
            <a:ext cx="2736850" cy="9144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3600" b="1" dirty="0">
                <a:ea typeface="黑体" panose="02010609060101010101" pitchFamily="49" charset="-122"/>
              </a:rPr>
              <a:t>热带季风气候</a:t>
            </a:r>
          </a:p>
        </p:txBody>
      </p:sp>
      <p:sp>
        <p:nvSpPr>
          <p:cNvPr id="14" name="矩形 58371"/>
          <p:cNvSpPr/>
          <p:nvPr>
            <p:custDataLst>
              <p:tags r:id="rId3"/>
            </p:custDataLst>
          </p:nvPr>
        </p:nvSpPr>
        <p:spPr>
          <a:xfrm>
            <a:off x="8059737" y="4172903"/>
            <a:ext cx="2879725" cy="9144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ea typeface="黑体" panose="02010609060101010101" pitchFamily="49" charset="-122"/>
              </a:rPr>
              <a:t>亚热带季风气候</a:t>
            </a:r>
          </a:p>
        </p:txBody>
      </p:sp>
      <p:sp>
        <p:nvSpPr>
          <p:cNvPr id="15" name="矩形 58372"/>
          <p:cNvSpPr/>
          <p:nvPr>
            <p:custDataLst>
              <p:tags r:id="rId4"/>
            </p:custDataLst>
          </p:nvPr>
        </p:nvSpPr>
        <p:spPr>
          <a:xfrm>
            <a:off x="10104437" y="2196465"/>
            <a:ext cx="2087563" cy="3603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ea typeface="黑体" panose="02010609060101010101" pitchFamily="49" charset="-122"/>
              </a:rPr>
              <a:t>温带季风气候</a:t>
            </a:r>
          </a:p>
        </p:txBody>
      </p:sp>
      <p:sp>
        <p:nvSpPr>
          <p:cNvPr id="16" name="矩形 58373"/>
          <p:cNvSpPr/>
          <p:nvPr>
            <p:custDataLst>
              <p:tags r:id="rId5"/>
            </p:custDataLst>
          </p:nvPr>
        </p:nvSpPr>
        <p:spPr>
          <a:xfrm>
            <a:off x="6360885" y="2470356"/>
            <a:ext cx="2808288" cy="7921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ea typeface="黑体" panose="02010609060101010101" pitchFamily="49" charset="-122"/>
              </a:rPr>
              <a:t>温带大陆性气候</a:t>
            </a:r>
          </a:p>
        </p:txBody>
      </p:sp>
      <p:sp>
        <p:nvSpPr>
          <p:cNvPr id="17" name="矩形 58374"/>
          <p:cNvSpPr/>
          <p:nvPr>
            <p:custDataLst>
              <p:tags r:id="rId6"/>
            </p:custDataLst>
          </p:nvPr>
        </p:nvSpPr>
        <p:spPr>
          <a:xfrm>
            <a:off x="5035550" y="3741103"/>
            <a:ext cx="2663825" cy="5762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高原</a:t>
            </a:r>
            <a:r>
              <a:rPr lang="zh-CN" altLang="en-US" sz="2800" b="1" dirty="0">
                <a:ea typeface="黑体" panose="02010609060101010101" pitchFamily="49" charset="-122"/>
              </a:rPr>
              <a:t>高山气候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69983" y="131286"/>
            <a:ext cx="48177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800" b="1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读</a:t>
            </a:r>
            <a:r>
              <a:rPr lang="zh-CN" altLang="en-US" sz="2800" b="1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图，说出我国的</a:t>
            </a:r>
            <a:r>
              <a:rPr lang="zh-CN" altLang="en-US" sz="2800" b="1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气候类型</a:t>
            </a:r>
            <a:r>
              <a:rPr lang="zh-CN" sz="2800" b="1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。</a:t>
            </a:r>
            <a:endParaRPr lang="zh-CN" altLang="en-US" sz="28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20935" y="853757"/>
            <a:ext cx="419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气候复杂多样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5280" y="1486165"/>
            <a:ext cx="482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（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）为什么形成复杂多样的气候？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335280" y="2025064"/>
            <a:ext cx="45275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ea typeface="华文细黑" panose="02010600040101010101" pitchFamily="2" charset="-122"/>
              </a:rPr>
              <a:t>我国纬度差异大，</a:t>
            </a:r>
          </a:p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ea typeface="华文细黑" panose="02010600040101010101" pitchFamily="2" charset="-122"/>
              </a:rPr>
              <a:t>东西距海</a:t>
            </a:r>
            <a:r>
              <a:rPr lang="zh-CN" altLang="en-US" sz="2400" b="1" dirty="0" smtClean="0">
                <a:solidFill>
                  <a:srgbClr val="FF0000"/>
                </a:solidFill>
                <a:ea typeface="华文细黑" panose="02010600040101010101" pitchFamily="2" charset="-122"/>
              </a:rPr>
              <a:t>远近不同</a:t>
            </a:r>
            <a:r>
              <a:rPr lang="zh-CN" altLang="en-US" sz="2400" b="1" dirty="0">
                <a:solidFill>
                  <a:srgbClr val="FF0000"/>
                </a:solidFill>
                <a:ea typeface="华文细黑" panose="02010600040101010101" pitchFamily="2" charset="-122"/>
              </a:rPr>
              <a:t>，</a:t>
            </a:r>
          </a:p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ea typeface="华文细黑" panose="02010600040101010101" pitchFamily="2" charset="-122"/>
              </a:rPr>
              <a:t>地形复杂多样</a:t>
            </a:r>
          </a:p>
        </p:txBody>
      </p:sp>
      <p:sp>
        <p:nvSpPr>
          <p:cNvPr id="19" name="文本框 5939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-186223" y="3333299"/>
            <a:ext cx="5870358" cy="461665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（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）复杂</a:t>
            </a:r>
            <a:r>
              <a:rPr lang="zh-CN" altLang="en-US" sz="2400" b="1" dirty="0">
                <a:solidFill>
                  <a:srgbClr val="0000FF"/>
                </a:solidFill>
              </a:rPr>
              <a:t>多样的气候对我国经济的影响？</a:t>
            </a:r>
          </a:p>
        </p:txBody>
      </p:sp>
      <p:sp>
        <p:nvSpPr>
          <p:cNvPr id="22" name="文本框 59394"/>
          <p:cNvSpPr/>
          <p:nvPr>
            <p:custDataLst>
              <p:tags r:id="rId8"/>
            </p:custDataLst>
          </p:nvPr>
        </p:nvSpPr>
        <p:spPr>
          <a:xfrm>
            <a:off x="610452" y="3848825"/>
            <a:ext cx="4626043" cy="707886"/>
          </a:xfrm>
          <a:prstGeom prst="rect">
            <a:avLst/>
          </a:prstGeom>
          <a:noFill/>
          <a:ln w="63500">
            <a:noFill/>
            <a:miter lim="800000"/>
          </a:ln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有利于多种生物的繁殖生长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使我国的动植物资源非常丰富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1"/>
          <p:cNvSpPr/>
          <p:nvPr>
            <p:custDataLst>
              <p:tags r:id="rId9"/>
            </p:custDataLst>
          </p:nvPr>
        </p:nvSpPr>
        <p:spPr>
          <a:xfrm>
            <a:off x="640603" y="4565882"/>
            <a:ext cx="4673414" cy="70788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利于开展多种经营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使我国农、林、牧、渔各业综合发展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000" dirty="0"/>
          </a:p>
        </p:txBody>
      </p:sp>
      <p:sp>
        <p:nvSpPr>
          <p:cNvPr id="25" name="矩形 2"/>
          <p:cNvSpPr/>
          <p:nvPr>
            <p:custDataLst>
              <p:tags r:id="rId10"/>
            </p:custDataLst>
          </p:nvPr>
        </p:nvSpPr>
        <p:spPr>
          <a:xfrm>
            <a:off x="687090" y="5217874"/>
            <a:ext cx="4223388" cy="70788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有利于社会生活的丰富多彩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使我国地域文化的发展各具特色。</a:t>
            </a:r>
            <a:endParaRPr lang="zh-CN" alt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20015" y="3882402"/>
            <a:ext cx="49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利：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0015" y="6070478"/>
            <a:ext cx="77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弊：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687090" y="6024312"/>
            <a:ext cx="50059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华文细黑" panose="02010600040101010101" pitchFamily="2" charset="-122"/>
              </a:rPr>
              <a:t>高原、干旱气候区不利于农业发展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515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120015" y="34291"/>
            <a:ext cx="472186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三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 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中国的气候特征   </a:t>
            </a:r>
          </a:p>
        </p:txBody>
      </p:sp>
      <p:grpSp>
        <p:nvGrpSpPr>
          <p:cNvPr id="4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35280" y="834390"/>
            <a:ext cx="419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气候复杂多样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35280" y="1465693"/>
            <a:ext cx="586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、季风气候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显著</a:t>
            </a:r>
          </a:p>
        </p:txBody>
      </p:sp>
      <p:pic>
        <p:nvPicPr>
          <p:cNvPr id="11" name="图片 10" descr="我国季风分布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2571" y="899161"/>
            <a:ext cx="5624254" cy="3306958"/>
          </a:xfrm>
          <a:prstGeom prst="rect">
            <a:avLst/>
          </a:prstGeom>
        </p:spPr>
      </p:pic>
      <p:pic>
        <p:nvPicPr>
          <p:cNvPr id="12" name="Picture 4" descr="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" t="2206" r="2933" b="3201"/>
          <a:stretch>
            <a:fillRect/>
          </a:stretch>
        </p:blipFill>
        <p:spPr bwMode="auto">
          <a:xfrm>
            <a:off x="6422571" y="4206118"/>
            <a:ext cx="5396347" cy="2550644"/>
          </a:xfrm>
          <a:prstGeom prst="rect">
            <a:avLst/>
          </a:prstGeom>
          <a:noFill/>
          <a:ln w="190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244602" y="2487907"/>
            <a:ext cx="5953364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2800" b="1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(1)</a:t>
            </a:r>
            <a:r>
              <a:rPr lang="zh-CN" altLang="en-US" sz="2800" b="1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分析</a:t>
            </a:r>
            <a:r>
              <a:rPr lang="zh-CN" altLang="en-US" sz="28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我国季风气候特别显著的原因</a:t>
            </a:r>
            <a:r>
              <a:rPr lang="zh-CN" altLang="en-US" sz="28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0015" y="3337277"/>
            <a:ext cx="595367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我国位于世界最大的大陆亚欧大陆东部，面向最大的大洋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太平洋，海陆热力性质差异显著，季风气候显著。</a:t>
            </a:r>
          </a:p>
        </p:txBody>
      </p:sp>
    </p:spTree>
    <p:extLst>
      <p:ext uri="{BB962C8B-B14F-4D97-AF65-F5344CB8AC3E}">
        <p14:creationId xmlns:p14="http://schemas.microsoft.com/office/powerpoint/2010/main" val="111513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611313" y="260351"/>
            <a:ext cx="37639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latin typeface="Times New Roman" panose="02020603050405020304" pitchFamily="18" charset="0"/>
                <a:ea typeface="黑体" panose="02010609060101010101" pitchFamily="49" charset="-122"/>
              </a:rPr>
              <a:t>源地：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1611313" y="914401"/>
            <a:ext cx="614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latin typeface="Times New Roman" panose="02020603050405020304" pitchFamily="18" charset="0"/>
                <a:ea typeface="黑体" panose="02010609060101010101" pitchFamily="49" charset="-122"/>
              </a:rPr>
              <a:t>风向：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598613" y="1527176"/>
            <a:ext cx="614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latin typeface="Times New Roman" panose="02020603050405020304" pitchFamily="18" charset="0"/>
                <a:ea typeface="黑体" panose="02010609060101010101" pitchFamily="49" charset="-122"/>
              </a:rPr>
              <a:t>性质：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611313" y="2676526"/>
            <a:ext cx="614045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3000" b="1">
                <a:latin typeface="Times New Roman" panose="02020603050405020304" pitchFamily="18" charset="0"/>
                <a:ea typeface="黑体" panose="02010609060101010101" pitchFamily="49" charset="-122"/>
              </a:rPr>
              <a:t>影响范围：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611313" y="4491038"/>
            <a:ext cx="614045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3000" b="1">
                <a:latin typeface="Times New Roman" panose="02020603050405020304" pitchFamily="18" charset="0"/>
                <a:ea typeface="黑体" panose="02010609060101010101" pitchFamily="49" charset="-122"/>
              </a:rPr>
              <a:t>对气候的影响：</a:t>
            </a:r>
          </a:p>
        </p:txBody>
      </p:sp>
      <p:sp>
        <p:nvSpPr>
          <p:cNvPr id="99336" name="Text Box 8"/>
          <p:cNvSpPr txBox="1">
            <a:spLocks noChangeArrowheads="1"/>
          </p:cNvSpPr>
          <p:nvPr/>
        </p:nvSpPr>
        <p:spPr bwMode="auto">
          <a:xfrm>
            <a:off x="2774950" y="295276"/>
            <a:ext cx="614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蒙古、西伯利亚一带</a:t>
            </a:r>
          </a:p>
        </p:txBody>
      </p:sp>
      <p:sp>
        <p:nvSpPr>
          <p:cNvPr id="99337" name="Text Box 9"/>
          <p:cNvSpPr txBox="1">
            <a:spLocks noChangeArrowheads="1"/>
          </p:cNvSpPr>
          <p:nvPr/>
        </p:nvSpPr>
        <p:spPr bwMode="auto">
          <a:xfrm>
            <a:off x="2765425" y="927101"/>
            <a:ext cx="614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偏北风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（西北风、东北风）</a:t>
            </a:r>
          </a:p>
        </p:txBody>
      </p:sp>
      <p:sp>
        <p:nvSpPr>
          <p:cNvPr id="99338" name="Text Box 10"/>
          <p:cNvSpPr txBox="1">
            <a:spLocks noChangeArrowheads="1"/>
          </p:cNvSpPr>
          <p:nvPr/>
        </p:nvSpPr>
        <p:spPr bwMode="auto">
          <a:xfrm>
            <a:off x="2749550" y="1524001"/>
            <a:ext cx="614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寒冷干燥</a:t>
            </a:r>
          </a:p>
        </p:txBody>
      </p:sp>
      <p:sp>
        <p:nvSpPr>
          <p:cNvPr id="99339" name="Text Box 11"/>
          <p:cNvSpPr txBox="1">
            <a:spLocks noChangeArrowheads="1"/>
          </p:cNvSpPr>
          <p:nvPr/>
        </p:nvSpPr>
        <p:spPr bwMode="auto">
          <a:xfrm>
            <a:off x="1619251" y="2700339"/>
            <a:ext cx="4829175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</a:t>
            </a:r>
            <a:r>
              <a:rPr lang="zh-CN" altLang="en-US" sz="3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除青藏高原、云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3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贵高原、台湾、海南岛以外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3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都受影响。</a:t>
            </a:r>
          </a:p>
        </p:txBody>
      </p:sp>
      <p:sp>
        <p:nvSpPr>
          <p:cNvPr id="99340" name="Text Box 12"/>
          <p:cNvSpPr txBox="1">
            <a:spLocks noChangeArrowheads="1"/>
          </p:cNvSpPr>
          <p:nvPr/>
        </p:nvSpPr>
        <p:spPr bwMode="auto">
          <a:xfrm>
            <a:off x="1589088" y="4530726"/>
            <a:ext cx="61404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  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加剧北方的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严寒，使南北温差加大；活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动异常时，带来严寒、大风、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霜冻等恶劣天气。</a:t>
            </a:r>
          </a:p>
        </p:txBody>
      </p:sp>
      <p:sp>
        <p:nvSpPr>
          <p:cNvPr id="99341" name="Text Box 13"/>
          <p:cNvSpPr txBox="1">
            <a:spLocks noChangeArrowheads="1"/>
          </p:cNvSpPr>
          <p:nvPr/>
        </p:nvSpPr>
        <p:spPr bwMode="auto">
          <a:xfrm>
            <a:off x="3505200" y="2133601"/>
            <a:ext cx="27432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爆发式推进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600200" y="2133601"/>
            <a:ext cx="4800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活动方式：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801" y="914401"/>
            <a:ext cx="4391025" cy="4457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18837"/>
            <a:ext cx="1491343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（</a:t>
            </a:r>
            <a:r>
              <a:rPr lang="en-US" altLang="zh-CN" sz="3200" b="1" dirty="0" smtClean="0"/>
              <a:t>2</a:t>
            </a:r>
            <a:r>
              <a:rPr lang="zh-CN" altLang="en-US" sz="3200" b="1" dirty="0" smtClean="0"/>
              <a:t>）冬季风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31116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9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6" grpId="0"/>
      <p:bldP spid="99337" grpId="0"/>
      <p:bldP spid="99338" grpId="0"/>
      <p:bldP spid="99339" grpId="0"/>
      <p:bldP spid="99340" grpId="0"/>
      <p:bldP spid="99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611313" y="260351"/>
            <a:ext cx="614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latin typeface="Times New Roman" panose="02020603050405020304" pitchFamily="18" charset="0"/>
                <a:ea typeface="黑体" panose="02010609060101010101" pitchFamily="49" charset="-122"/>
              </a:rPr>
              <a:t>源地：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524000" y="914401"/>
            <a:ext cx="614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latin typeface="Times New Roman" panose="02020603050405020304" pitchFamily="18" charset="0"/>
                <a:ea typeface="黑体" panose="02010609060101010101" pitchFamily="49" charset="-122"/>
              </a:rPr>
              <a:t>风向：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524000" y="1600201"/>
            <a:ext cx="614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latin typeface="Times New Roman" panose="02020603050405020304" pitchFamily="18" charset="0"/>
                <a:ea typeface="黑体" panose="02010609060101010101" pitchFamily="49" charset="-122"/>
              </a:rPr>
              <a:t>性质：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1611313" y="3140076"/>
            <a:ext cx="614045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3000" b="1">
                <a:latin typeface="Times New Roman" panose="02020603050405020304" pitchFamily="18" charset="0"/>
                <a:ea typeface="黑体" panose="02010609060101010101" pitchFamily="49" charset="-122"/>
              </a:rPr>
              <a:t>影响范围：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611313" y="4967288"/>
            <a:ext cx="614045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3000" b="1">
                <a:latin typeface="Times New Roman" panose="02020603050405020304" pitchFamily="18" charset="0"/>
                <a:ea typeface="黑体" panose="02010609060101010101" pitchFamily="49" charset="-122"/>
              </a:rPr>
              <a:t>对气候的影响：</a:t>
            </a:r>
          </a:p>
        </p:txBody>
      </p:sp>
      <p:sp>
        <p:nvSpPr>
          <p:cNvPr id="100360" name="Text Box 8"/>
          <p:cNvSpPr txBox="1">
            <a:spLocks noChangeArrowheads="1"/>
          </p:cNvSpPr>
          <p:nvPr/>
        </p:nvSpPr>
        <p:spPr bwMode="auto">
          <a:xfrm>
            <a:off x="2749550" y="277814"/>
            <a:ext cx="614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太平洋</a:t>
            </a:r>
            <a:r>
              <a:rPr lang="zh-CN" altLang="en-US" sz="3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、印度洋</a:t>
            </a:r>
            <a:endParaRPr lang="zh-CN" altLang="en-US" sz="3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0361" name="Text Box 9"/>
          <p:cNvSpPr txBox="1">
            <a:spLocks noChangeArrowheads="1"/>
          </p:cNvSpPr>
          <p:nvPr/>
        </p:nvSpPr>
        <p:spPr bwMode="auto">
          <a:xfrm>
            <a:off x="2743200" y="914401"/>
            <a:ext cx="614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偏南风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（东南风、西南风）</a:t>
            </a:r>
          </a:p>
        </p:txBody>
      </p:sp>
      <p:sp>
        <p:nvSpPr>
          <p:cNvPr id="100362" name="Text Box 10"/>
          <p:cNvSpPr txBox="1">
            <a:spLocks noChangeArrowheads="1"/>
          </p:cNvSpPr>
          <p:nvPr/>
        </p:nvSpPr>
        <p:spPr bwMode="auto">
          <a:xfrm>
            <a:off x="2743200" y="1600201"/>
            <a:ext cx="614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温暖</a:t>
            </a:r>
            <a:r>
              <a:rPr lang="zh-CN" altLang="en-US" sz="3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湿润</a:t>
            </a:r>
            <a:endParaRPr lang="zh-CN" altLang="en-US" sz="3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1657350" y="3176589"/>
            <a:ext cx="6140450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大兴安岭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阴山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贺兰山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巴颜喀拉山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冈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底斯山一线以东以南地区。</a:t>
            </a:r>
          </a:p>
        </p:txBody>
      </p:sp>
      <p:sp>
        <p:nvSpPr>
          <p:cNvPr id="100364" name="Text Box 12"/>
          <p:cNvSpPr txBox="1">
            <a:spLocks noChangeArrowheads="1"/>
          </p:cNvSpPr>
          <p:nvPr/>
        </p:nvSpPr>
        <p:spPr bwMode="auto">
          <a:xfrm>
            <a:off x="1609725" y="5027614"/>
            <a:ext cx="6140450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   </a:t>
            </a:r>
            <a:r>
              <a:rPr lang="zh-CN" altLang="en-US" sz="3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影响我国降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3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水量的时空分布；活动异常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3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时易发生水旱灾害。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1524000" y="2362201"/>
            <a:ext cx="4800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latin typeface="Times New Roman" panose="02020603050405020304" pitchFamily="18" charset="0"/>
                <a:ea typeface="黑体" panose="02010609060101010101" pitchFamily="49" charset="-122"/>
              </a:rPr>
              <a:t>活动方式：</a:t>
            </a:r>
          </a:p>
        </p:txBody>
      </p:sp>
      <p:sp>
        <p:nvSpPr>
          <p:cNvPr id="100366" name="Text Box 14"/>
          <p:cNvSpPr txBox="1">
            <a:spLocks noChangeArrowheads="1"/>
          </p:cNvSpPr>
          <p:nvPr/>
        </p:nvSpPr>
        <p:spPr bwMode="auto">
          <a:xfrm>
            <a:off x="3429000" y="2362201"/>
            <a:ext cx="23622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跳跃式前进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5" y="1360489"/>
            <a:ext cx="4362450" cy="44386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0" y="118837"/>
            <a:ext cx="1491343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（</a:t>
            </a:r>
            <a:r>
              <a:rPr lang="en-US" altLang="zh-CN" sz="3200" b="1" dirty="0" smtClean="0"/>
              <a:t>3</a:t>
            </a:r>
            <a:r>
              <a:rPr lang="zh-CN" altLang="en-US" sz="3200" b="1" dirty="0" smtClean="0"/>
              <a:t>）夏季风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62766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0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0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60" grpId="0"/>
      <p:bldP spid="100361" grpId="0"/>
      <p:bldP spid="100362" grpId="0"/>
      <p:bldP spid="100363" grpId="0"/>
      <p:bldP spid="100364" grpId="0"/>
      <p:bldP spid="10036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18" descr="3-3中国的季风和非季风区n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311276"/>
            <a:ext cx="6994525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2" name="文本框 2"/>
          <p:cNvSpPr/>
          <p:nvPr>
            <p:custDataLst>
              <p:tags r:id="rId2"/>
            </p:custDataLst>
          </p:nvPr>
        </p:nvSpPr>
        <p:spPr>
          <a:xfrm>
            <a:off x="1951039" y="101600"/>
            <a:ext cx="8466137" cy="153734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季风区主要指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夏季风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常年到达的区域。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分界线：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大兴安岭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阴山山脉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贺兰山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巴颜喀拉山脉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冈底斯山脉以东</a:t>
            </a:r>
          </a:p>
        </p:txBody>
      </p:sp>
      <p:sp>
        <p:nvSpPr>
          <p:cNvPr id="87043" name="文本框 3"/>
          <p:cNvSpPr txBox="1"/>
          <p:nvPr>
            <p:custDataLst>
              <p:tags r:id="rId3"/>
            </p:custDataLst>
          </p:nvPr>
        </p:nvSpPr>
        <p:spPr>
          <a:xfrm rot="973782">
            <a:off x="7593404" y="1562021"/>
            <a:ext cx="477054" cy="1066959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eaVert"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90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大兴安岭</a:t>
            </a:r>
          </a:p>
        </p:txBody>
      </p:sp>
      <p:sp>
        <p:nvSpPr>
          <p:cNvPr id="87044" name="文本框 4"/>
          <p:cNvSpPr txBox="1"/>
          <p:nvPr>
            <p:custDataLst>
              <p:tags r:id="rId4"/>
            </p:custDataLst>
          </p:nvPr>
        </p:nvSpPr>
        <p:spPr>
          <a:xfrm>
            <a:off x="6448426" y="2884488"/>
            <a:ext cx="684213" cy="392112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900" dirty="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阴山</a:t>
            </a:r>
          </a:p>
        </p:txBody>
      </p:sp>
      <p:sp>
        <p:nvSpPr>
          <p:cNvPr id="87045" name="文本框 5"/>
          <p:cNvSpPr txBox="1"/>
          <p:nvPr>
            <p:custDataLst>
              <p:tags r:id="rId5"/>
            </p:custDataLst>
          </p:nvPr>
        </p:nvSpPr>
        <p:spPr>
          <a:xfrm rot="1876913">
            <a:off x="5856679" y="3035301"/>
            <a:ext cx="477054" cy="995363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eaVert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900" dirty="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贺兰山</a:t>
            </a:r>
          </a:p>
        </p:txBody>
      </p:sp>
      <p:sp>
        <p:nvSpPr>
          <p:cNvPr id="87046" name="文本框 6"/>
          <p:cNvSpPr txBox="1"/>
          <p:nvPr>
            <p:custDataLst>
              <p:tags r:id="rId6"/>
            </p:custDataLst>
          </p:nvPr>
        </p:nvSpPr>
        <p:spPr>
          <a:xfrm rot="1803688">
            <a:off x="4595813" y="3898901"/>
            <a:ext cx="1435100" cy="392113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900" dirty="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巴颜喀拉山</a:t>
            </a:r>
          </a:p>
        </p:txBody>
      </p:sp>
      <p:sp>
        <p:nvSpPr>
          <p:cNvPr id="87047" name="文本框 7"/>
          <p:cNvSpPr txBox="1"/>
          <p:nvPr>
            <p:custDataLst>
              <p:tags r:id="rId7"/>
            </p:custDataLst>
          </p:nvPr>
        </p:nvSpPr>
        <p:spPr>
          <a:xfrm>
            <a:off x="3702051" y="4321176"/>
            <a:ext cx="1184275" cy="392113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900" dirty="0">
                <a:solidFill>
                  <a:srgbClr val="FFFFFF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冈底斯山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118837"/>
            <a:ext cx="1491343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/>
              <a:t>夏</a:t>
            </a:r>
            <a:r>
              <a:rPr lang="zh-CN" altLang="en-US" sz="3200" b="1" dirty="0" smtClean="0"/>
              <a:t>季风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563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7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7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build="p" autoUpdateAnimBg="0"/>
      <p:bldP spid="87043" grpId="0" animBg="1"/>
      <p:bldP spid="87044" grpId="0" animBg="1"/>
      <p:bldP spid="87045" grpId="0" animBg="1"/>
      <p:bldP spid="87046" grpId="0" animBg="1"/>
      <p:bldP spid="8704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2279650" y="333376"/>
            <a:ext cx="184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4000"/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563788" y="0"/>
            <a:ext cx="21351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rgbClr val="FF3300"/>
                </a:solidFill>
              </a:rPr>
              <a:t>思考：</a:t>
            </a:r>
            <a:endParaRPr lang="zh-CN" altLang="en-US" sz="5400" dirty="0">
              <a:solidFill>
                <a:srgbClr val="FF3300"/>
              </a:solidFill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068286" y="4648200"/>
            <a:ext cx="8599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z="3200" b="1" dirty="0" smtClean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z="3200" b="1" dirty="0" smtClean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）为什么</a:t>
            </a:r>
            <a:r>
              <a:rPr lang="zh-CN" altLang="en-US" sz="3200" b="1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我国冬季风影响范围比夏季风要大</a:t>
            </a:r>
            <a:r>
              <a:rPr lang="en-US" altLang="zh-CN" sz="3200" b="1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?</a:t>
            </a: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2743200" y="52578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⑴</a:t>
            </a:r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冬季南北温差大</a:t>
            </a:r>
            <a:r>
              <a:rPr lang="en-US" altLang="zh-CN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气压差大</a:t>
            </a:r>
            <a:r>
              <a:rPr lang="en-US" altLang="zh-CN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风力大</a:t>
            </a:r>
            <a:r>
              <a:rPr lang="en-US" altLang="zh-CN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所以影响范围大</a:t>
            </a:r>
            <a:r>
              <a:rPr lang="en-US" altLang="zh-CN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这是最主要因素</a:t>
            </a:r>
            <a:r>
              <a:rPr lang="en-US" altLang="zh-CN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2743201" y="6122988"/>
            <a:ext cx="5832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⑵</a:t>
            </a:r>
            <a:r>
              <a:rPr lang="zh-CN" altLang="en-US" sz="28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地势西高东低</a:t>
            </a:r>
            <a:r>
              <a:rPr lang="en-US" altLang="zh-CN" sz="28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zh-CN" altLang="en-US" sz="28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冬季风顺势而下</a:t>
            </a:r>
            <a:r>
              <a:rPr lang="en-US" altLang="zh-CN" sz="2800" b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</a:p>
        </p:txBody>
      </p:sp>
      <p:sp>
        <p:nvSpPr>
          <p:cNvPr id="16391" name="Text Box 9"/>
          <p:cNvSpPr txBox="1">
            <a:spLocks noChangeArrowheads="1"/>
          </p:cNvSpPr>
          <p:nvPr/>
        </p:nvSpPr>
        <p:spPr bwMode="auto">
          <a:xfrm>
            <a:off x="3935413" y="3860801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800">
              <a:solidFill>
                <a:schemeClr val="accent2"/>
              </a:solidFill>
            </a:endParaRPr>
          </a:p>
        </p:txBody>
      </p:sp>
      <p:pic>
        <p:nvPicPr>
          <p:cNvPr id="10" name="Picture 13" descr="3-3中国冬夏季风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457200"/>
            <a:ext cx="7828869" cy="420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994518"/>
      </p:ext>
    </p:extLst>
  </p:cSld>
  <p:clrMapOvr>
    <a:masterClrMapping/>
  </p:clrMapOvr>
  <p:transition spd="med"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136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9" grpId="0"/>
      <p:bldP spid="11367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1"/>
          <p:cNvSpPr txBox="1">
            <a:spLocks noChangeArrowheads="1"/>
          </p:cNvSpPr>
          <p:nvPr/>
        </p:nvSpPr>
        <p:spPr bwMode="auto">
          <a:xfrm>
            <a:off x="6532564" y="1066800"/>
            <a:ext cx="37544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221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库克海峡冬季风浪大的原因：</a:t>
            </a:r>
            <a:endParaRPr lang="en-US" altLang="zh-CN" sz="3200" b="1" dirty="0">
              <a:solidFill>
                <a:srgbClr val="0221D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5539" name="对象 2"/>
          <p:cNvGraphicFramePr>
            <a:graphicFrameLocks/>
          </p:cNvGraphicFramePr>
          <p:nvPr/>
        </p:nvGraphicFramePr>
        <p:xfrm>
          <a:off x="1547813" y="1017588"/>
          <a:ext cx="4984750" cy="545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5952381" imgH="6706536" progId="PBrush">
                  <p:embed/>
                </p:oleObj>
              </mc:Choice>
              <mc:Fallback>
                <p:oleObj r:id="rId3" imgW="5952381" imgH="6706536" progId="PBrush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017588"/>
                        <a:ext cx="4984750" cy="545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870294" y="282079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海峡走向与西风风向一致；喇叭口状海峡，两岸陡峻加剧风浪（狭管效应）；冬季南北温差大，水平气压梯度大，风力更强。</a:t>
            </a:r>
          </a:p>
        </p:txBody>
      </p:sp>
    </p:spTree>
    <p:extLst>
      <p:ext uri="{BB962C8B-B14F-4D97-AF65-F5344CB8AC3E}">
        <p14:creationId xmlns:p14="http://schemas.microsoft.com/office/powerpoint/2010/main" val="24035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/>
        </p:nvSpPr>
        <p:spPr>
          <a:xfrm>
            <a:off x="205740" y="123247"/>
            <a:ext cx="613664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一</a:t>
            </a:r>
            <a:r>
              <a:rPr lang="zh-CN" altLang="en-US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</a:t>
            </a:r>
            <a:r>
              <a:rPr lang="zh-CN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气温及温度带</a:t>
            </a:r>
            <a:r>
              <a:rPr kumimoji="0" lang="zh-CN" altLang="zh-CN" sz="3200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3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我国1月气温分布图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470" y="769620"/>
            <a:ext cx="7527925" cy="59632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74060" y="1098550"/>
            <a:ext cx="2677160" cy="1486535"/>
            <a:chOff x="4996" y="2073"/>
            <a:chExt cx="4216" cy="2341"/>
          </a:xfrm>
        </p:grpSpPr>
        <p:cxnSp>
          <p:nvCxnSpPr>
            <p:cNvPr id="132" name="直接连接符 131"/>
            <p:cNvCxnSpPr/>
            <p:nvPr/>
          </p:nvCxnSpPr>
          <p:spPr>
            <a:xfrm>
              <a:off x="6870" y="2163"/>
              <a:ext cx="147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本框 132"/>
            <p:cNvSpPr txBox="1"/>
            <p:nvPr/>
          </p:nvSpPr>
          <p:spPr>
            <a:xfrm>
              <a:off x="4996" y="2962"/>
              <a:ext cx="3437" cy="14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1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月平均气温最低</a:t>
              </a:r>
              <a:endParaRPr lang="en-US" altLang="zh-CN" b="1">
                <a:solidFill>
                  <a:srgbClr val="002060"/>
                </a:solidFill>
                <a:latin typeface="微软雅黑"/>
                <a:ea typeface="微软雅黑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  <a:sym typeface="+mn-ea"/>
                </a:rPr>
                <a:t>–32°C以下</a:t>
              </a:r>
              <a:endParaRPr lang="zh-CN" altLang="en-US" b="1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10" name="组合 133"/>
            <p:cNvGrpSpPr/>
            <p:nvPr/>
          </p:nvGrpSpPr>
          <p:grpSpPr>
            <a:xfrm>
              <a:off x="8159" y="2073"/>
              <a:ext cx="1053" cy="812"/>
              <a:chOff x="9712483" y="492201"/>
              <a:chExt cx="724878" cy="605116"/>
            </a:xfrm>
          </p:grpSpPr>
          <p:sp>
            <p:nvSpPr>
              <p:cNvPr id="136" name="椭圆 135"/>
              <p:cNvSpPr/>
              <p:nvPr/>
            </p:nvSpPr>
            <p:spPr>
              <a:xfrm>
                <a:off x="9836857" y="492201"/>
                <a:ext cx="134146" cy="1341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9712483" y="665126"/>
                <a:ext cx="724878" cy="43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rgbClr val="FF0000"/>
                    </a:solidFill>
                    <a:latin typeface="微软雅黑" charset="-122"/>
                    <a:ea typeface="微软雅黑" charset="-122"/>
                  </a:rPr>
                  <a:t>漠河</a:t>
                </a:r>
              </a:p>
            </p:txBody>
          </p:sp>
        </p:grpSp>
      </p:grpSp>
      <p:cxnSp>
        <p:nvCxnSpPr>
          <p:cNvPr id="135" name="直接连接符 134"/>
          <p:cNvCxnSpPr/>
          <p:nvPr/>
        </p:nvCxnSpPr>
        <p:spPr>
          <a:xfrm flipH="1">
            <a:off x="4464050" y="1115695"/>
            <a:ext cx="0" cy="54737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24"/>
          <p:cNvGrpSpPr/>
          <p:nvPr/>
        </p:nvGrpSpPr>
        <p:grpSpPr>
          <a:xfrm>
            <a:off x="1919605" y="5915025"/>
            <a:ext cx="3486150" cy="944042"/>
            <a:chOff x="6075833" y="5841511"/>
            <a:chExt cx="3654737" cy="1258533"/>
          </a:xfrm>
        </p:grpSpPr>
        <p:cxnSp>
          <p:nvCxnSpPr>
            <p:cNvPr id="27" name="直接连接符 26"/>
            <p:cNvCxnSpPr>
              <a:endCxn id="31" idx="2"/>
            </p:cNvCxnSpPr>
            <p:nvPr/>
          </p:nvCxnSpPr>
          <p:spPr>
            <a:xfrm>
              <a:off x="7908315" y="6136778"/>
              <a:ext cx="940520" cy="1512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6075833" y="5870870"/>
              <a:ext cx="1833011" cy="12291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1</a:t>
              </a:r>
              <a:r>
                <a:rPr lang="zh-CN" altLang="en-US" b="1" dirty="0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月平均气温最低</a:t>
              </a:r>
              <a:r>
                <a:rPr lang="en-US" altLang="zh-CN" b="1" dirty="0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16-20</a:t>
              </a:r>
              <a:r>
                <a:rPr lang="zh-CN" altLang="en-US" b="1" dirty="0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℃</a:t>
              </a:r>
            </a:p>
          </p:txBody>
        </p:sp>
        <p:grpSp>
          <p:nvGrpSpPr>
            <p:cNvPr id="13" name="组合 28"/>
            <p:cNvGrpSpPr/>
            <p:nvPr/>
          </p:nvGrpSpPr>
          <p:grpSpPr>
            <a:xfrm>
              <a:off x="8848836" y="6084824"/>
              <a:ext cx="881734" cy="757276"/>
              <a:chOff x="10008307" y="602041"/>
              <a:chExt cx="881734" cy="7572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0008307" y="602041"/>
                <a:ext cx="134146" cy="1341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165163" y="669913"/>
                <a:ext cx="724878" cy="68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rgbClr val="FF0000"/>
                    </a:solidFill>
                    <a:latin typeface="微软雅黑" charset="-122"/>
                    <a:ea typeface="微软雅黑" charset="-122"/>
                  </a:rPr>
                  <a:t>海口</a:t>
                </a:r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 flipH="1">
              <a:off x="7908315" y="5841511"/>
              <a:ext cx="0" cy="6421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3752191" y="6551109"/>
            <a:ext cx="2174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中国</a:t>
            </a:r>
            <a:r>
              <a:rPr lang="en-US" altLang="zh-CN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1</a:t>
            </a:r>
            <a:r>
              <a:rPr lang="zh-CN" altLang="en-US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月气温分布图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971550"/>
            <a:ext cx="3383280" cy="5219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zh-CN" altLang="zh-CN" sz="2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冬季气温的分布规律</a:t>
            </a:r>
          </a:p>
        </p:txBody>
      </p:sp>
      <p:sp>
        <p:nvSpPr>
          <p:cNvPr id="29" name="矩形 28"/>
          <p:cNvSpPr/>
          <p:nvPr/>
        </p:nvSpPr>
        <p:spPr>
          <a:xfrm>
            <a:off x="2926080" y="4267200"/>
            <a:ext cx="883920" cy="89916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208520" y="1127760"/>
            <a:ext cx="4404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</a:rPr>
              <a:t>等温线呈锯齿状的原因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pic>
        <p:nvPicPr>
          <p:cNvPr id="2050" name="Picture 2" descr="https://gimg2.baidu.com/image_search/src=http%3A%2F%2Fx0.ifengimg.com%2Fres%2F2020%2F5F139B5DC5D61C94FAE038820995993669F69C9B_size337_w1080_h860.jpeg&amp;refer=http%3A%2F%2Fx0.ifengimg.com&amp;app=2002&amp;size=f9999,10000&amp;q=a80&amp;n=0&amp;g=0n&amp;fmt=jpeg?sec=1611746516&amp;t=481c7b84f26695f73cd519e5abb26e3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3656" y="2423160"/>
            <a:ext cx="5568345" cy="44348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238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659" y="3822700"/>
            <a:ext cx="7162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 descr="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59" y="899160"/>
            <a:ext cx="4724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87076" y="2308335"/>
            <a:ext cx="448740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（</a:t>
            </a:r>
            <a:r>
              <a:rPr kumimoji="1"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5</a:t>
            </a:r>
            <a:r>
              <a:rPr kumimoji="1"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）我国</a:t>
            </a:r>
            <a:r>
              <a:rPr kumimoji="1"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夏季气温、降水的共同特点是什么？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120015" y="34291"/>
            <a:ext cx="472186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三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 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中国的气候特征   </a:t>
            </a:r>
          </a:p>
        </p:txBody>
      </p:sp>
      <p:grpSp>
        <p:nvGrpSpPr>
          <p:cNvPr id="7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35280" y="834390"/>
            <a:ext cx="419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气候复杂多样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35280" y="1465693"/>
            <a:ext cx="586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、季风气候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显著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073173" y="1465693"/>
            <a:ext cx="3439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夏季雨热同期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87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120015" y="34291"/>
            <a:ext cx="472186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三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 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中国的气候特征   </a:t>
            </a:r>
          </a:p>
        </p:txBody>
      </p:sp>
      <p:grpSp>
        <p:nvGrpSpPr>
          <p:cNvPr id="4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35280" y="834390"/>
            <a:ext cx="419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气候复杂多样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35280" y="1465693"/>
            <a:ext cx="5867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、季风气候显著</a:t>
            </a:r>
            <a:r>
              <a:rPr lang="zh-CN" altLang="en-US" sz="2800" b="1" dirty="0"/>
              <a:t>，夏季雨热</a:t>
            </a:r>
            <a:r>
              <a:rPr lang="zh-CN" altLang="en-US" sz="2800" b="1" dirty="0" smtClean="0"/>
              <a:t>同期</a:t>
            </a:r>
            <a:endParaRPr lang="zh-CN" altLang="en-US" sz="2800" b="1" dirty="0"/>
          </a:p>
        </p:txBody>
      </p:sp>
      <p:pic>
        <p:nvPicPr>
          <p:cNvPr id="11" name="图片 10" descr="我国季风分布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3685" y="3167269"/>
            <a:ext cx="4661457" cy="330695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27264" y="3068969"/>
            <a:ext cx="586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利：</a:t>
            </a:r>
            <a:r>
              <a:rPr lang="zh-CN" altLang="en-US" sz="2800" b="1" dirty="0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夏季全国普遍高温，</a:t>
            </a:r>
            <a:r>
              <a:rPr lang="zh-CN" altLang="en-US" sz="28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雨热同期，为农作物生长提供充足的水热。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8742" y="4587341"/>
            <a:ext cx="586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弊：季风不稳定，降水季节和年际变化大，易造成旱涝灾害，农业减产。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0655" y="2416483"/>
            <a:ext cx="7244291" cy="61606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（</a:t>
            </a:r>
            <a:r>
              <a:rPr lang="en-US" altLang="zh-CN" sz="2800" b="1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6</a:t>
            </a:r>
            <a:r>
              <a:rPr lang="zh-CN" altLang="en-US" sz="2800" b="1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）评价显著的季风气候对农业生产的影响</a:t>
            </a:r>
          </a:p>
        </p:txBody>
      </p:sp>
    </p:spTree>
    <p:extLst>
      <p:ext uri="{BB962C8B-B14F-4D97-AF65-F5344CB8AC3E}">
        <p14:creationId xmlns:p14="http://schemas.microsoft.com/office/powerpoint/2010/main" val="38472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/>
        </p:nvSpPr>
        <p:spPr>
          <a:xfrm>
            <a:off x="163376" y="34926"/>
            <a:ext cx="472186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三 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中国的气候特征   </a:t>
            </a:r>
          </a:p>
        </p:txBody>
      </p:sp>
      <p:grpSp>
        <p:nvGrpSpPr>
          <p:cNvPr id="10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560445" y="770890"/>
            <a:ext cx="5432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我国与世界纬度相近地区气温的比较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68680" y="1232535"/>
          <a:ext cx="10344150" cy="293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475"/>
                <a:gridCol w="1387475"/>
                <a:gridCol w="1942465"/>
                <a:gridCol w="2211705"/>
                <a:gridCol w="3288030"/>
              </a:tblGrid>
              <a:tr h="5911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itchFamily="18" charset="0"/>
                        </a:rPr>
                        <a:t>地点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itchFamily="18" charset="0"/>
                        </a:rPr>
                        <a:t>纬度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月平均气温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altLang="en-US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月平均气温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itchFamily="18" charset="0"/>
                        </a:rPr>
                        <a:t>气温年较差</a:t>
                      </a:r>
                    </a:p>
                  </a:txBody>
                  <a:tcPr/>
                </a:tc>
              </a:tr>
              <a:tr h="6089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itchFamily="18" charset="0"/>
                        </a:rPr>
                        <a:t>齐齐哈尔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47.5</a:t>
                      </a:r>
                      <a:r>
                        <a:rPr lang="zh-CN" altLang="en-US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-19.6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22.6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42.2</a:t>
                      </a:r>
                    </a:p>
                  </a:txBody>
                  <a:tcPr/>
                </a:tc>
              </a:tr>
              <a:tr h="5784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itchFamily="18" charset="0"/>
                        </a:rPr>
                        <a:t>巴黎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49</a:t>
                      </a:r>
                      <a:r>
                        <a:rPr lang="zh-CN" altLang="en-US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15.9</a:t>
                      </a:r>
                    </a:p>
                  </a:txBody>
                  <a:tcPr/>
                </a:tc>
              </a:tr>
              <a:tr h="611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itchFamily="18" charset="0"/>
                        </a:rPr>
                        <a:t>北京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zh-CN" altLang="en-US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-4.5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26.4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30.9</a:t>
                      </a:r>
                    </a:p>
                  </a:txBody>
                  <a:tcPr/>
                </a:tc>
              </a:tr>
              <a:tr h="5473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itchFamily="18" charset="0"/>
                        </a:rPr>
                        <a:t>纽约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40.5</a:t>
                      </a:r>
                      <a:r>
                        <a:rPr lang="zh-CN" altLang="en-US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22.8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itchFamily="18" charset="0"/>
                          <a:cs typeface="Times New Roman" panose="02020603050405020304" pitchFamily="18" charset="0"/>
                        </a:rPr>
                        <a:t>23.6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227" name="Text Box 4"/>
          <p:cNvSpPr txBox="1"/>
          <p:nvPr/>
        </p:nvSpPr>
        <p:spPr>
          <a:xfrm>
            <a:off x="163376" y="5201466"/>
            <a:ext cx="1215390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Garamond" pitchFamily="2" charset="0"/>
                <a:ea typeface="黑体" pitchFamily="2" charset="-122"/>
              </a:rPr>
              <a:t>冬季与世界同纬地区相比，气温明显偏低； 夏季</a:t>
            </a:r>
            <a:r>
              <a:rPr lang="zh-CN" altLang="en-US" sz="2800" b="1" dirty="0">
                <a:solidFill>
                  <a:srgbClr val="FF0000"/>
                </a:solidFill>
                <a:latin typeface="Garamond" pitchFamily="2" charset="0"/>
                <a:ea typeface="黑体" pitchFamily="2" charset="-122"/>
                <a:sym typeface="+mn-ea"/>
              </a:rPr>
              <a:t>与世界同纬地区相比，气温明显偏高； 气温年较差大。</a:t>
            </a:r>
            <a:r>
              <a:rPr lang="zh-CN" altLang="en-US" sz="2800" b="1" dirty="0">
                <a:solidFill>
                  <a:srgbClr val="FF0000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  <a:sym typeface="+mn-ea"/>
              </a:rPr>
              <a:t>大陆性强。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3376" y="4679496"/>
            <a:ext cx="1215326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结合</a:t>
            </a:r>
            <a:r>
              <a:rPr lang="zh-CN" altLang="en-US" sz="28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上表，指出我国冬夏气温与世界同纬度地区相比有何特点。</a:t>
            </a:r>
          </a:p>
        </p:txBody>
      </p:sp>
    </p:spTree>
    <p:extLst>
      <p:ext uri="{BB962C8B-B14F-4D97-AF65-F5344CB8AC3E}">
        <p14:creationId xmlns:p14="http://schemas.microsoft.com/office/powerpoint/2010/main" val="62181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20015" y="2893332"/>
            <a:ext cx="8346168" cy="312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①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大多数地方冬季寒冷干燥，夏季暖热多雨；</a:t>
            </a:r>
          </a:p>
          <a:p>
            <a:pPr eaLnBrk="1" hangingPunct="1">
              <a:spcBef>
                <a:spcPct val="20000"/>
              </a:spcBef>
            </a:pP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②与同纬度其他地区相比，冬温偏低，夏温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偏高，气温年较差大；</a:t>
            </a:r>
          </a:p>
          <a:p>
            <a:pPr eaLnBrk="1" hangingPunct="1">
              <a:spcBef>
                <a:spcPct val="20000"/>
              </a:spcBef>
            </a:pP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③气温年较差和降水的季节变化和年际变化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都较大。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20015" y="34291"/>
            <a:ext cx="472186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三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 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中国的气候特征   </a:t>
            </a:r>
          </a:p>
        </p:txBody>
      </p:sp>
      <p:grpSp>
        <p:nvGrpSpPr>
          <p:cNvPr id="4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35280" y="834390"/>
            <a:ext cx="419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气候复杂多样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35280" y="1465693"/>
            <a:ext cx="586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、季风气候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显著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2096996"/>
            <a:ext cx="39258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3</a:t>
            </a:r>
            <a:r>
              <a:rPr lang="zh-CN" altLang="en-US" dirty="0"/>
              <a:t>、大陆性强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438" y="1725249"/>
            <a:ext cx="5310190" cy="398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120015" y="34291"/>
            <a:ext cx="472186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三</a:t>
            </a:r>
            <a:r>
              <a:rPr kumimoji="0" lang="zh-CN" altLang="en-US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、</a:t>
            </a:r>
            <a:r>
              <a:rPr kumimoji="0" lang="zh-CN" altLang="zh-CN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 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中国的气候特征   </a:t>
            </a:r>
          </a:p>
        </p:txBody>
      </p:sp>
      <p:grpSp>
        <p:nvGrpSpPr>
          <p:cNvPr id="4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35280" y="834390"/>
            <a:ext cx="419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气候复杂多样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35280" y="1465693"/>
            <a:ext cx="586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、季风气候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显著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280" y="2096996"/>
            <a:ext cx="39258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3</a:t>
            </a:r>
            <a:r>
              <a:rPr lang="zh-CN" altLang="en-US" dirty="0"/>
              <a:t>、大陆性强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438" y="1725249"/>
            <a:ext cx="5310190" cy="398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20015" y="2881425"/>
            <a:ext cx="6316153" cy="6524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评价大陆性强的气候对农业生产的影响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0015" y="3464037"/>
            <a:ext cx="600837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利：夏季光、热充足，昼夜温差大，利于农作物积累养分。</a:t>
            </a:r>
            <a:endParaRPr lang="en-US" altLang="zh-CN" sz="2400" b="1" dirty="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0015" y="4915527"/>
            <a:ext cx="525698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弊：气候干旱，降水稀少，灌溉水源缺乏，适宜发展畜牧业。</a:t>
            </a:r>
          </a:p>
        </p:txBody>
      </p:sp>
    </p:spTree>
    <p:extLst>
      <p:ext uri="{BB962C8B-B14F-4D97-AF65-F5344CB8AC3E}">
        <p14:creationId xmlns:p14="http://schemas.microsoft.com/office/powerpoint/2010/main" val="230184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/>
        </p:nvSpPr>
        <p:spPr>
          <a:xfrm>
            <a:off x="226158" y="64043"/>
            <a:ext cx="7793355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zh-CN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-122"/>
                <a:ea typeface="微软雅黑" charset="-122"/>
                <a:cs typeface="微软雅黑" panose="020B0503020204020204" charset="-122"/>
              </a:rPr>
              <a:t>四   气候与农业 </a:t>
            </a:r>
            <a:endParaRPr kumimoji="0" lang="zh-CN" altLang="en-US" b="1" i="0" u="none" strike="noStrike" kern="1200" cap="all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/>
              <a:ea typeface="微软雅黑"/>
              <a:cs typeface="微软雅黑" panose="020B0503020204020204" charset="-122"/>
              <a:sym typeface="+mn-ea"/>
            </a:endParaRPr>
          </a:p>
        </p:txBody>
      </p:sp>
      <p:grpSp>
        <p:nvGrpSpPr>
          <p:cNvPr id="10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b="9129"/>
          <a:stretch>
            <a:fillRect/>
          </a:stretch>
        </p:blipFill>
        <p:spPr>
          <a:xfrm>
            <a:off x="2271395" y="916940"/>
            <a:ext cx="7138670" cy="598995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170225" y="1983412"/>
            <a:ext cx="1554813" cy="400110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</a:rPr>
              <a:t>草原放牧业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26851" y="3514874"/>
            <a:ext cx="1554813" cy="400110"/>
          </a:xfrm>
          <a:prstGeom prst="rect">
            <a:avLst/>
          </a:prstGeom>
          <a:solidFill>
            <a:schemeClr val="accent1">
              <a:lumMod val="60000"/>
              <a:lumOff val="40000"/>
              <a:alpha val="58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C00000"/>
                </a:solidFill>
              </a:rPr>
              <a:t>高寒牧业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323812" y="3415461"/>
            <a:ext cx="1554813" cy="400110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</a:rPr>
              <a:t>旱作农业区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324242" y="5047565"/>
            <a:ext cx="1554813" cy="400110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C00000"/>
                </a:solidFill>
              </a:rPr>
              <a:t>水田农业区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087348" y="2900727"/>
            <a:ext cx="1554813" cy="33855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C00000"/>
                </a:solidFill>
              </a:rPr>
              <a:t>灌溉农业</a:t>
            </a:r>
            <a:endParaRPr lang="zh-CN" altLang="en-US" sz="1800" b="1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23172" y="4252940"/>
            <a:ext cx="1554813" cy="33855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C00000"/>
                </a:solidFill>
              </a:rPr>
              <a:t>河谷农业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91682" y="6441868"/>
            <a:ext cx="264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>
                <a:solidFill>
                  <a:schemeClr val="tx1">
                    <a:lumMod val="65000"/>
                    <a:lumOff val="35000"/>
                  </a:schemeClr>
                </a:solidFill>
              </a:rPr>
              <a:t>中国主要气候类型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91662" y="4953000"/>
            <a:ext cx="74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坝子农业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175736" y="2562173"/>
            <a:ext cx="1132115" cy="33855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绿洲农业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47990" y="5411970"/>
            <a:ext cx="77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基塘农业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647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14" grpId="0" animBg="1"/>
      <p:bldP spid="15" grpId="0" animBg="1"/>
      <p:bldP spid="3" grpId="0"/>
      <p:bldP spid="4" grpId="0" animBg="1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738113" y="1052189"/>
            <a:ext cx="6696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我国气候资源的区域对比</a:t>
            </a:r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3935413" y="2133601"/>
            <a:ext cx="4191000" cy="3590925"/>
            <a:chOff x="765" y="764"/>
            <a:chExt cx="5880" cy="4727"/>
          </a:xfrm>
        </p:grpSpPr>
        <p:sp>
          <p:nvSpPr>
            <p:cNvPr id="23561" name="Freeform 4"/>
            <p:cNvSpPr>
              <a:spLocks/>
            </p:cNvSpPr>
            <p:nvPr/>
          </p:nvSpPr>
          <p:spPr bwMode="auto">
            <a:xfrm>
              <a:off x="765" y="764"/>
              <a:ext cx="5880" cy="4368"/>
            </a:xfrm>
            <a:custGeom>
              <a:avLst/>
              <a:gdLst>
                <a:gd name="T0" fmla="*/ 365 w 1388"/>
                <a:gd name="T1" fmla="*/ 705 h 914"/>
                <a:gd name="T2" fmla="*/ 282 w 1388"/>
                <a:gd name="T3" fmla="*/ 702 h 914"/>
                <a:gd name="T4" fmla="*/ 191 w 1388"/>
                <a:gd name="T5" fmla="*/ 671 h 914"/>
                <a:gd name="T6" fmla="*/ 122 w 1388"/>
                <a:gd name="T7" fmla="*/ 639 h 914"/>
                <a:gd name="T8" fmla="*/ 75 w 1388"/>
                <a:gd name="T9" fmla="*/ 572 h 914"/>
                <a:gd name="T10" fmla="*/ 107 w 1388"/>
                <a:gd name="T11" fmla="*/ 525 h 914"/>
                <a:gd name="T12" fmla="*/ 72 w 1388"/>
                <a:gd name="T13" fmla="*/ 489 h 914"/>
                <a:gd name="T14" fmla="*/ 8 w 1388"/>
                <a:gd name="T15" fmla="*/ 441 h 914"/>
                <a:gd name="T16" fmla="*/ 0 w 1388"/>
                <a:gd name="T17" fmla="*/ 383 h 914"/>
                <a:gd name="T18" fmla="*/ 90 w 1388"/>
                <a:gd name="T19" fmla="*/ 336 h 914"/>
                <a:gd name="T20" fmla="*/ 180 w 1388"/>
                <a:gd name="T21" fmla="*/ 284 h 914"/>
                <a:gd name="T22" fmla="*/ 212 w 1388"/>
                <a:gd name="T23" fmla="*/ 221 h 914"/>
                <a:gd name="T24" fmla="*/ 296 w 1388"/>
                <a:gd name="T25" fmla="*/ 173 h 914"/>
                <a:gd name="T26" fmla="*/ 383 w 1388"/>
                <a:gd name="T27" fmla="*/ 113 h 914"/>
                <a:gd name="T28" fmla="*/ 435 w 1388"/>
                <a:gd name="T29" fmla="*/ 174 h 914"/>
                <a:gd name="T30" fmla="*/ 492 w 1388"/>
                <a:gd name="T31" fmla="*/ 237 h 914"/>
                <a:gd name="T32" fmla="*/ 593 w 1388"/>
                <a:gd name="T33" fmla="*/ 293 h 914"/>
                <a:gd name="T34" fmla="*/ 707 w 1388"/>
                <a:gd name="T35" fmla="*/ 314 h 914"/>
                <a:gd name="T36" fmla="*/ 821 w 1388"/>
                <a:gd name="T37" fmla="*/ 297 h 914"/>
                <a:gd name="T38" fmla="*/ 915 w 1388"/>
                <a:gd name="T39" fmla="*/ 233 h 914"/>
                <a:gd name="T40" fmla="*/ 1061 w 1388"/>
                <a:gd name="T41" fmla="*/ 183 h 914"/>
                <a:gd name="T42" fmla="*/ 986 w 1388"/>
                <a:gd name="T43" fmla="*/ 150 h 914"/>
                <a:gd name="T44" fmla="*/ 1032 w 1388"/>
                <a:gd name="T45" fmla="*/ 101 h 914"/>
                <a:gd name="T46" fmla="*/ 1083 w 1388"/>
                <a:gd name="T47" fmla="*/ 17 h 914"/>
                <a:gd name="T48" fmla="*/ 1215 w 1388"/>
                <a:gd name="T49" fmla="*/ 36 h 914"/>
                <a:gd name="T50" fmla="*/ 1286 w 1388"/>
                <a:gd name="T51" fmla="*/ 114 h 914"/>
                <a:gd name="T52" fmla="*/ 1385 w 1388"/>
                <a:gd name="T53" fmla="*/ 161 h 914"/>
                <a:gd name="T54" fmla="*/ 1310 w 1388"/>
                <a:gd name="T55" fmla="*/ 260 h 914"/>
                <a:gd name="T56" fmla="*/ 1272 w 1388"/>
                <a:gd name="T57" fmla="*/ 297 h 914"/>
                <a:gd name="T58" fmla="*/ 1206 w 1388"/>
                <a:gd name="T59" fmla="*/ 323 h 914"/>
                <a:gd name="T60" fmla="*/ 1101 w 1388"/>
                <a:gd name="T61" fmla="*/ 389 h 914"/>
                <a:gd name="T62" fmla="*/ 1097 w 1388"/>
                <a:gd name="T63" fmla="*/ 341 h 914"/>
                <a:gd name="T64" fmla="*/ 1002 w 1388"/>
                <a:gd name="T65" fmla="*/ 392 h 914"/>
                <a:gd name="T66" fmla="*/ 1074 w 1388"/>
                <a:gd name="T67" fmla="*/ 425 h 914"/>
                <a:gd name="T68" fmla="*/ 1071 w 1388"/>
                <a:gd name="T69" fmla="*/ 461 h 914"/>
                <a:gd name="T70" fmla="*/ 1064 w 1388"/>
                <a:gd name="T71" fmla="*/ 552 h 914"/>
                <a:gd name="T72" fmla="*/ 1071 w 1388"/>
                <a:gd name="T73" fmla="*/ 602 h 914"/>
                <a:gd name="T74" fmla="*/ 1077 w 1388"/>
                <a:gd name="T75" fmla="*/ 638 h 914"/>
                <a:gd name="T76" fmla="*/ 1076 w 1388"/>
                <a:gd name="T77" fmla="*/ 668 h 914"/>
                <a:gd name="T78" fmla="*/ 1070 w 1388"/>
                <a:gd name="T79" fmla="*/ 690 h 914"/>
                <a:gd name="T80" fmla="*/ 1029 w 1388"/>
                <a:gd name="T81" fmla="*/ 741 h 914"/>
                <a:gd name="T82" fmla="*/ 1025 w 1388"/>
                <a:gd name="T83" fmla="*/ 771 h 914"/>
                <a:gd name="T84" fmla="*/ 1002 w 1388"/>
                <a:gd name="T85" fmla="*/ 794 h 914"/>
                <a:gd name="T86" fmla="*/ 956 w 1388"/>
                <a:gd name="T87" fmla="*/ 828 h 914"/>
                <a:gd name="T88" fmla="*/ 926 w 1388"/>
                <a:gd name="T89" fmla="*/ 845 h 914"/>
                <a:gd name="T90" fmla="*/ 891 w 1388"/>
                <a:gd name="T91" fmla="*/ 852 h 914"/>
                <a:gd name="T92" fmla="*/ 870 w 1388"/>
                <a:gd name="T93" fmla="*/ 864 h 914"/>
                <a:gd name="T94" fmla="*/ 840 w 1388"/>
                <a:gd name="T95" fmla="*/ 870 h 914"/>
                <a:gd name="T96" fmla="*/ 801 w 1388"/>
                <a:gd name="T97" fmla="*/ 914 h 914"/>
                <a:gd name="T98" fmla="*/ 765 w 1388"/>
                <a:gd name="T99" fmla="*/ 875 h 914"/>
                <a:gd name="T100" fmla="*/ 714 w 1388"/>
                <a:gd name="T101" fmla="*/ 860 h 914"/>
                <a:gd name="T102" fmla="*/ 651 w 1388"/>
                <a:gd name="T103" fmla="*/ 846 h 914"/>
                <a:gd name="T104" fmla="*/ 612 w 1388"/>
                <a:gd name="T105" fmla="*/ 848 h 914"/>
                <a:gd name="T106" fmla="*/ 579 w 1388"/>
                <a:gd name="T107" fmla="*/ 878 h 914"/>
                <a:gd name="T108" fmla="*/ 543 w 1388"/>
                <a:gd name="T109" fmla="*/ 836 h 914"/>
                <a:gd name="T110" fmla="*/ 501 w 1388"/>
                <a:gd name="T111" fmla="*/ 798 h 914"/>
                <a:gd name="T112" fmla="*/ 530 w 1388"/>
                <a:gd name="T113" fmla="*/ 710 h 914"/>
                <a:gd name="T114" fmla="*/ 483 w 1388"/>
                <a:gd name="T115" fmla="*/ 672 h 914"/>
                <a:gd name="T116" fmla="*/ 434 w 1388"/>
                <a:gd name="T117" fmla="*/ 665 h 9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88"/>
                <a:gd name="T178" fmla="*/ 0 h 914"/>
                <a:gd name="T179" fmla="*/ 1388 w 1388"/>
                <a:gd name="T180" fmla="*/ 914 h 9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88" h="914">
                  <a:moveTo>
                    <a:pt x="434" y="665"/>
                  </a:moveTo>
                  <a:lnTo>
                    <a:pt x="413" y="681"/>
                  </a:lnTo>
                  <a:lnTo>
                    <a:pt x="390" y="696"/>
                  </a:lnTo>
                  <a:lnTo>
                    <a:pt x="366" y="705"/>
                  </a:lnTo>
                  <a:lnTo>
                    <a:pt x="365" y="705"/>
                  </a:lnTo>
                  <a:lnTo>
                    <a:pt x="356" y="696"/>
                  </a:lnTo>
                  <a:lnTo>
                    <a:pt x="323" y="693"/>
                  </a:lnTo>
                  <a:lnTo>
                    <a:pt x="299" y="717"/>
                  </a:lnTo>
                  <a:lnTo>
                    <a:pt x="294" y="695"/>
                  </a:lnTo>
                  <a:lnTo>
                    <a:pt x="282" y="702"/>
                  </a:lnTo>
                  <a:lnTo>
                    <a:pt x="254" y="699"/>
                  </a:lnTo>
                  <a:lnTo>
                    <a:pt x="233" y="696"/>
                  </a:lnTo>
                  <a:lnTo>
                    <a:pt x="212" y="686"/>
                  </a:lnTo>
                  <a:lnTo>
                    <a:pt x="210" y="681"/>
                  </a:lnTo>
                  <a:lnTo>
                    <a:pt x="191" y="671"/>
                  </a:lnTo>
                  <a:lnTo>
                    <a:pt x="186" y="662"/>
                  </a:lnTo>
                  <a:lnTo>
                    <a:pt x="174" y="666"/>
                  </a:lnTo>
                  <a:lnTo>
                    <a:pt x="152" y="642"/>
                  </a:lnTo>
                  <a:lnTo>
                    <a:pt x="137" y="630"/>
                  </a:lnTo>
                  <a:lnTo>
                    <a:pt x="122" y="639"/>
                  </a:lnTo>
                  <a:lnTo>
                    <a:pt x="122" y="638"/>
                  </a:lnTo>
                  <a:lnTo>
                    <a:pt x="105" y="621"/>
                  </a:lnTo>
                  <a:lnTo>
                    <a:pt x="83" y="605"/>
                  </a:lnTo>
                  <a:lnTo>
                    <a:pt x="72" y="602"/>
                  </a:lnTo>
                  <a:lnTo>
                    <a:pt x="75" y="572"/>
                  </a:lnTo>
                  <a:lnTo>
                    <a:pt x="89" y="573"/>
                  </a:lnTo>
                  <a:lnTo>
                    <a:pt x="96" y="563"/>
                  </a:lnTo>
                  <a:lnTo>
                    <a:pt x="90" y="542"/>
                  </a:lnTo>
                  <a:lnTo>
                    <a:pt x="93" y="531"/>
                  </a:lnTo>
                  <a:lnTo>
                    <a:pt x="107" y="525"/>
                  </a:lnTo>
                  <a:lnTo>
                    <a:pt x="116" y="513"/>
                  </a:lnTo>
                  <a:lnTo>
                    <a:pt x="129" y="489"/>
                  </a:lnTo>
                  <a:lnTo>
                    <a:pt x="116" y="482"/>
                  </a:lnTo>
                  <a:lnTo>
                    <a:pt x="96" y="477"/>
                  </a:lnTo>
                  <a:lnTo>
                    <a:pt x="72" y="489"/>
                  </a:lnTo>
                  <a:lnTo>
                    <a:pt x="45" y="480"/>
                  </a:lnTo>
                  <a:lnTo>
                    <a:pt x="32" y="473"/>
                  </a:lnTo>
                  <a:lnTo>
                    <a:pt x="30" y="455"/>
                  </a:lnTo>
                  <a:lnTo>
                    <a:pt x="6" y="447"/>
                  </a:lnTo>
                  <a:lnTo>
                    <a:pt x="8" y="441"/>
                  </a:lnTo>
                  <a:lnTo>
                    <a:pt x="15" y="441"/>
                  </a:lnTo>
                  <a:lnTo>
                    <a:pt x="20" y="440"/>
                  </a:lnTo>
                  <a:lnTo>
                    <a:pt x="21" y="407"/>
                  </a:lnTo>
                  <a:lnTo>
                    <a:pt x="2" y="405"/>
                  </a:lnTo>
                  <a:lnTo>
                    <a:pt x="0" y="383"/>
                  </a:lnTo>
                  <a:lnTo>
                    <a:pt x="20" y="362"/>
                  </a:lnTo>
                  <a:lnTo>
                    <a:pt x="42" y="351"/>
                  </a:lnTo>
                  <a:lnTo>
                    <a:pt x="53" y="351"/>
                  </a:lnTo>
                  <a:lnTo>
                    <a:pt x="65" y="354"/>
                  </a:lnTo>
                  <a:lnTo>
                    <a:pt x="90" y="336"/>
                  </a:lnTo>
                  <a:lnTo>
                    <a:pt x="117" y="330"/>
                  </a:lnTo>
                  <a:lnTo>
                    <a:pt x="144" y="317"/>
                  </a:lnTo>
                  <a:lnTo>
                    <a:pt x="170" y="302"/>
                  </a:lnTo>
                  <a:lnTo>
                    <a:pt x="173" y="290"/>
                  </a:lnTo>
                  <a:lnTo>
                    <a:pt x="180" y="284"/>
                  </a:lnTo>
                  <a:lnTo>
                    <a:pt x="185" y="278"/>
                  </a:lnTo>
                  <a:lnTo>
                    <a:pt x="186" y="258"/>
                  </a:lnTo>
                  <a:lnTo>
                    <a:pt x="189" y="237"/>
                  </a:lnTo>
                  <a:lnTo>
                    <a:pt x="179" y="230"/>
                  </a:lnTo>
                  <a:lnTo>
                    <a:pt x="212" y="221"/>
                  </a:lnTo>
                  <a:lnTo>
                    <a:pt x="240" y="222"/>
                  </a:lnTo>
                  <a:lnTo>
                    <a:pt x="239" y="213"/>
                  </a:lnTo>
                  <a:lnTo>
                    <a:pt x="252" y="189"/>
                  </a:lnTo>
                  <a:lnTo>
                    <a:pt x="266" y="167"/>
                  </a:lnTo>
                  <a:lnTo>
                    <a:pt x="296" y="173"/>
                  </a:lnTo>
                  <a:lnTo>
                    <a:pt x="318" y="170"/>
                  </a:lnTo>
                  <a:lnTo>
                    <a:pt x="329" y="141"/>
                  </a:lnTo>
                  <a:lnTo>
                    <a:pt x="344" y="134"/>
                  </a:lnTo>
                  <a:lnTo>
                    <a:pt x="365" y="116"/>
                  </a:lnTo>
                  <a:lnTo>
                    <a:pt x="383" y="113"/>
                  </a:lnTo>
                  <a:lnTo>
                    <a:pt x="383" y="117"/>
                  </a:lnTo>
                  <a:lnTo>
                    <a:pt x="384" y="128"/>
                  </a:lnTo>
                  <a:lnTo>
                    <a:pt x="404" y="147"/>
                  </a:lnTo>
                  <a:lnTo>
                    <a:pt x="419" y="150"/>
                  </a:lnTo>
                  <a:lnTo>
                    <a:pt x="435" y="174"/>
                  </a:lnTo>
                  <a:lnTo>
                    <a:pt x="428" y="195"/>
                  </a:lnTo>
                  <a:lnTo>
                    <a:pt x="420" y="218"/>
                  </a:lnTo>
                  <a:lnTo>
                    <a:pt x="444" y="222"/>
                  </a:lnTo>
                  <a:lnTo>
                    <a:pt x="467" y="227"/>
                  </a:lnTo>
                  <a:lnTo>
                    <a:pt x="492" y="237"/>
                  </a:lnTo>
                  <a:lnTo>
                    <a:pt x="519" y="246"/>
                  </a:lnTo>
                  <a:lnTo>
                    <a:pt x="525" y="267"/>
                  </a:lnTo>
                  <a:lnTo>
                    <a:pt x="533" y="290"/>
                  </a:lnTo>
                  <a:lnTo>
                    <a:pt x="563" y="291"/>
                  </a:lnTo>
                  <a:lnTo>
                    <a:pt x="593" y="293"/>
                  </a:lnTo>
                  <a:lnTo>
                    <a:pt x="624" y="294"/>
                  </a:lnTo>
                  <a:lnTo>
                    <a:pt x="654" y="296"/>
                  </a:lnTo>
                  <a:lnTo>
                    <a:pt x="657" y="303"/>
                  </a:lnTo>
                  <a:lnTo>
                    <a:pt x="683" y="309"/>
                  </a:lnTo>
                  <a:lnTo>
                    <a:pt x="707" y="314"/>
                  </a:lnTo>
                  <a:lnTo>
                    <a:pt x="720" y="323"/>
                  </a:lnTo>
                  <a:lnTo>
                    <a:pt x="743" y="312"/>
                  </a:lnTo>
                  <a:lnTo>
                    <a:pt x="765" y="302"/>
                  </a:lnTo>
                  <a:lnTo>
                    <a:pt x="794" y="299"/>
                  </a:lnTo>
                  <a:lnTo>
                    <a:pt x="821" y="297"/>
                  </a:lnTo>
                  <a:lnTo>
                    <a:pt x="852" y="281"/>
                  </a:lnTo>
                  <a:lnTo>
                    <a:pt x="884" y="263"/>
                  </a:lnTo>
                  <a:lnTo>
                    <a:pt x="876" y="249"/>
                  </a:lnTo>
                  <a:lnTo>
                    <a:pt x="890" y="224"/>
                  </a:lnTo>
                  <a:lnTo>
                    <a:pt x="915" y="233"/>
                  </a:lnTo>
                  <a:lnTo>
                    <a:pt x="944" y="221"/>
                  </a:lnTo>
                  <a:lnTo>
                    <a:pt x="972" y="215"/>
                  </a:lnTo>
                  <a:lnTo>
                    <a:pt x="989" y="195"/>
                  </a:lnTo>
                  <a:lnTo>
                    <a:pt x="1023" y="183"/>
                  </a:lnTo>
                  <a:lnTo>
                    <a:pt x="1061" y="183"/>
                  </a:lnTo>
                  <a:lnTo>
                    <a:pt x="1065" y="170"/>
                  </a:lnTo>
                  <a:lnTo>
                    <a:pt x="1034" y="144"/>
                  </a:lnTo>
                  <a:lnTo>
                    <a:pt x="1014" y="155"/>
                  </a:lnTo>
                  <a:lnTo>
                    <a:pt x="1008" y="150"/>
                  </a:lnTo>
                  <a:lnTo>
                    <a:pt x="986" y="150"/>
                  </a:lnTo>
                  <a:lnTo>
                    <a:pt x="974" y="140"/>
                  </a:lnTo>
                  <a:lnTo>
                    <a:pt x="983" y="138"/>
                  </a:lnTo>
                  <a:lnTo>
                    <a:pt x="993" y="116"/>
                  </a:lnTo>
                  <a:lnTo>
                    <a:pt x="1005" y="95"/>
                  </a:lnTo>
                  <a:lnTo>
                    <a:pt x="1032" y="101"/>
                  </a:lnTo>
                  <a:lnTo>
                    <a:pt x="1062" y="83"/>
                  </a:lnTo>
                  <a:lnTo>
                    <a:pt x="1071" y="63"/>
                  </a:lnTo>
                  <a:lnTo>
                    <a:pt x="1097" y="32"/>
                  </a:lnTo>
                  <a:lnTo>
                    <a:pt x="1091" y="21"/>
                  </a:lnTo>
                  <a:lnTo>
                    <a:pt x="1083" y="17"/>
                  </a:lnTo>
                  <a:lnTo>
                    <a:pt x="1112" y="2"/>
                  </a:lnTo>
                  <a:lnTo>
                    <a:pt x="1140" y="2"/>
                  </a:lnTo>
                  <a:lnTo>
                    <a:pt x="1167" y="0"/>
                  </a:lnTo>
                  <a:lnTo>
                    <a:pt x="1209" y="18"/>
                  </a:lnTo>
                  <a:lnTo>
                    <a:pt x="1215" y="36"/>
                  </a:lnTo>
                  <a:lnTo>
                    <a:pt x="1223" y="56"/>
                  </a:lnTo>
                  <a:lnTo>
                    <a:pt x="1230" y="74"/>
                  </a:lnTo>
                  <a:lnTo>
                    <a:pt x="1236" y="93"/>
                  </a:lnTo>
                  <a:lnTo>
                    <a:pt x="1253" y="104"/>
                  </a:lnTo>
                  <a:lnTo>
                    <a:pt x="1286" y="114"/>
                  </a:lnTo>
                  <a:lnTo>
                    <a:pt x="1302" y="123"/>
                  </a:lnTo>
                  <a:lnTo>
                    <a:pt x="1310" y="153"/>
                  </a:lnTo>
                  <a:lnTo>
                    <a:pt x="1346" y="149"/>
                  </a:lnTo>
                  <a:lnTo>
                    <a:pt x="1388" y="137"/>
                  </a:lnTo>
                  <a:lnTo>
                    <a:pt x="1385" y="161"/>
                  </a:lnTo>
                  <a:lnTo>
                    <a:pt x="1367" y="192"/>
                  </a:lnTo>
                  <a:lnTo>
                    <a:pt x="1349" y="225"/>
                  </a:lnTo>
                  <a:lnTo>
                    <a:pt x="1323" y="221"/>
                  </a:lnTo>
                  <a:lnTo>
                    <a:pt x="1310" y="234"/>
                  </a:lnTo>
                  <a:lnTo>
                    <a:pt x="1310" y="260"/>
                  </a:lnTo>
                  <a:lnTo>
                    <a:pt x="1310" y="284"/>
                  </a:lnTo>
                  <a:lnTo>
                    <a:pt x="1296" y="290"/>
                  </a:lnTo>
                  <a:lnTo>
                    <a:pt x="1298" y="297"/>
                  </a:lnTo>
                  <a:lnTo>
                    <a:pt x="1281" y="282"/>
                  </a:lnTo>
                  <a:lnTo>
                    <a:pt x="1272" y="297"/>
                  </a:lnTo>
                  <a:lnTo>
                    <a:pt x="1250" y="309"/>
                  </a:lnTo>
                  <a:lnTo>
                    <a:pt x="1241" y="312"/>
                  </a:lnTo>
                  <a:lnTo>
                    <a:pt x="1241" y="326"/>
                  </a:lnTo>
                  <a:lnTo>
                    <a:pt x="1218" y="318"/>
                  </a:lnTo>
                  <a:lnTo>
                    <a:pt x="1206" y="323"/>
                  </a:lnTo>
                  <a:lnTo>
                    <a:pt x="1178" y="347"/>
                  </a:lnTo>
                  <a:lnTo>
                    <a:pt x="1155" y="362"/>
                  </a:lnTo>
                  <a:lnTo>
                    <a:pt x="1140" y="369"/>
                  </a:lnTo>
                  <a:lnTo>
                    <a:pt x="1121" y="380"/>
                  </a:lnTo>
                  <a:lnTo>
                    <a:pt x="1101" y="389"/>
                  </a:lnTo>
                  <a:lnTo>
                    <a:pt x="1080" y="396"/>
                  </a:lnTo>
                  <a:lnTo>
                    <a:pt x="1097" y="381"/>
                  </a:lnTo>
                  <a:lnTo>
                    <a:pt x="1085" y="375"/>
                  </a:lnTo>
                  <a:lnTo>
                    <a:pt x="1106" y="348"/>
                  </a:lnTo>
                  <a:lnTo>
                    <a:pt x="1097" y="341"/>
                  </a:lnTo>
                  <a:lnTo>
                    <a:pt x="1080" y="344"/>
                  </a:lnTo>
                  <a:lnTo>
                    <a:pt x="1059" y="362"/>
                  </a:lnTo>
                  <a:lnTo>
                    <a:pt x="1038" y="380"/>
                  </a:lnTo>
                  <a:lnTo>
                    <a:pt x="1016" y="390"/>
                  </a:lnTo>
                  <a:lnTo>
                    <a:pt x="1002" y="392"/>
                  </a:lnTo>
                  <a:lnTo>
                    <a:pt x="1001" y="410"/>
                  </a:lnTo>
                  <a:lnTo>
                    <a:pt x="1029" y="419"/>
                  </a:lnTo>
                  <a:lnTo>
                    <a:pt x="1029" y="441"/>
                  </a:lnTo>
                  <a:lnTo>
                    <a:pt x="1049" y="438"/>
                  </a:lnTo>
                  <a:lnTo>
                    <a:pt x="1074" y="425"/>
                  </a:lnTo>
                  <a:lnTo>
                    <a:pt x="1098" y="437"/>
                  </a:lnTo>
                  <a:lnTo>
                    <a:pt x="1110" y="440"/>
                  </a:lnTo>
                  <a:lnTo>
                    <a:pt x="1104" y="453"/>
                  </a:lnTo>
                  <a:lnTo>
                    <a:pt x="1092" y="452"/>
                  </a:lnTo>
                  <a:lnTo>
                    <a:pt x="1071" y="461"/>
                  </a:lnTo>
                  <a:lnTo>
                    <a:pt x="1058" y="473"/>
                  </a:lnTo>
                  <a:lnTo>
                    <a:pt x="1049" y="483"/>
                  </a:lnTo>
                  <a:lnTo>
                    <a:pt x="1031" y="510"/>
                  </a:lnTo>
                  <a:lnTo>
                    <a:pt x="1055" y="530"/>
                  </a:lnTo>
                  <a:lnTo>
                    <a:pt x="1064" y="552"/>
                  </a:lnTo>
                  <a:lnTo>
                    <a:pt x="1071" y="573"/>
                  </a:lnTo>
                  <a:lnTo>
                    <a:pt x="1086" y="596"/>
                  </a:lnTo>
                  <a:lnTo>
                    <a:pt x="1055" y="585"/>
                  </a:lnTo>
                  <a:lnTo>
                    <a:pt x="1055" y="588"/>
                  </a:lnTo>
                  <a:lnTo>
                    <a:pt x="1071" y="602"/>
                  </a:lnTo>
                  <a:lnTo>
                    <a:pt x="1088" y="615"/>
                  </a:lnTo>
                  <a:lnTo>
                    <a:pt x="1058" y="632"/>
                  </a:lnTo>
                  <a:lnTo>
                    <a:pt x="1049" y="636"/>
                  </a:lnTo>
                  <a:lnTo>
                    <a:pt x="1062" y="639"/>
                  </a:lnTo>
                  <a:lnTo>
                    <a:pt x="1077" y="638"/>
                  </a:lnTo>
                  <a:lnTo>
                    <a:pt x="1091" y="647"/>
                  </a:lnTo>
                  <a:lnTo>
                    <a:pt x="1079" y="657"/>
                  </a:lnTo>
                  <a:lnTo>
                    <a:pt x="1086" y="657"/>
                  </a:lnTo>
                  <a:lnTo>
                    <a:pt x="1085" y="662"/>
                  </a:lnTo>
                  <a:lnTo>
                    <a:pt x="1076" y="668"/>
                  </a:lnTo>
                  <a:lnTo>
                    <a:pt x="1077" y="672"/>
                  </a:lnTo>
                  <a:lnTo>
                    <a:pt x="1076" y="680"/>
                  </a:lnTo>
                  <a:lnTo>
                    <a:pt x="1073" y="680"/>
                  </a:lnTo>
                  <a:lnTo>
                    <a:pt x="1076" y="689"/>
                  </a:lnTo>
                  <a:lnTo>
                    <a:pt x="1070" y="690"/>
                  </a:lnTo>
                  <a:lnTo>
                    <a:pt x="1055" y="698"/>
                  </a:lnTo>
                  <a:lnTo>
                    <a:pt x="1056" y="705"/>
                  </a:lnTo>
                  <a:lnTo>
                    <a:pt x="1049" y="720"/>
                  </a:lnTo>
                  <a:lnTo>
                    <a:pt x="1034" y="740"/>
                  </a:lnTo>
                  <a:lnTo>
                    <a:pt x="1029" y="741"/>
                  </a:lnTo>
                  <a:lnTo>
                    <a:pt x="1034" y="746"/>
                  </a:lnTo>
                  <a:lnTo>
                    <a:pt x="1020" y="753"/>
                  </a:lnTo>
                  <a:lnTo>
                    <a:pt x="1019" y="752"/>
                  </a:lnTo>
                  <a:lnTo>
                    <a:pt x="1029" y="758"/>
                  </a:lnTo>
                  <a:lnTo>
                    <a:pt x="1025" y="771"/>
                  </a:lnTo>
                  <a:lnTo>
                    <a:pt x="1019" y="770"/>
                  </a:lnTo>
                  <a:lnTo>
                    <a:pt x="1017" y="776"/>
                  </a:lnTo>
                  <a:lnTo>
                    <a:pt x="1010" y="782"/>
                  </a:lnTo>
                  <a:lnTo>
                    <a:pt x="1007" y="785"/>
                  </a:lnTo>
                  <a:lnTo>
                    <a:pt x="1002" y="794"/>
                  </a:lnTo>
                  <a:lnTo>
                    <a:pt x="990" y="797"/>
                  </a:lnTo>
                  <a:lnTo>
                    <a:pt x="986" y="800"/>
                  </a:lnTo>
                  <a:lnTo>
                    <a:pt x="987" y="804"/>
                  </a:lnTo>
                  <a:lnTo>
                    <a:pt x="978" y="813"/>
                  </a:lnTo>
                  <a:lnTo>
                    <a:pt x="956" y="828"/>
                  </a:lnTo>
                  <a:lnTo>
                    <a:pt x="956" y="831"/>
                  </a:lnTo>
                  <a:lnTo>
                    <a:pt x="945" y="839"/>
                  </a:lnTo>
                  <a:lnTo>
                    <a:pt x="932" y="842"/>
                  </a:lnTo>
                  <a:lnTo>
                    <a:pt x="929" y="843"/>
                  </a:lnTo>
                  <a:lnTo>
                    <a:pt x="926" y="845"/>
                  </a:lnTo>
                  <a:lnTo>
                    <a:pt x="914" y="848"/>
                  </a:lnTo>
                  <a:lnTo>
                    <a:pt x="909" y="845"/>
                  </a:lnTo>
                  <a:lnTo>
                    <a:pt x="902" y="851"/>
                  </a:lnTo>
                  <a:lnTo>
                    <a:pt x="899" y="854"/>
                  </a:lnTo>
                  <a:lnTo>
                    <a:pt x="891" y="852"/>
                  </a:lnTo>
                  <a:lnTo>
                    <a:pt x="882" y="834"/>
                  </a:lnTo>
                  <a:lnTo>
                    <a:pt x="876" y="842"/>
                  </a:lnTo>
                  <a:lnTo>
                    <a:pt x="876" y="861"/>
                  </a:lnTo>
                  <a:lnTo>
                    <a:pt x="872" y="854"/>
                  </a:lnTo>
                  <a:lnTo>
                    <a:pt x="870" y="864"/>
                  </a:lnTo>
                  <a:lnTo>
                    <a:pt x="866" y="863"/>
                  </a:lnTo>
                  <a:lnTo>
                    <a:pt x="855" y="872"/>
                  </a:lnTo>
                  <a:lnTo>
                    <a:pt x="851" y="866"/>
                  </a:lnTo>
                  <a:lnTo>
                    <a:pt x="846" y="872"/>
                  </a:lnTo>
                  <a:lnTo>
                    <a:pt x="840" y="870"/>
                  </a:lnTo>
                  <a:lnTo>
                    <a:pt x="822" y="879"/>
                  </a:lnTo>
                  <a:lnTo>
                    <a:pt x="809" y="884"/>
                  </a:lnTo>
                  <a:lnTo>
                    <a:pt x="803" y="885"/>
                  </a:lnTo>
                  <a:lnTo>
                    <a:pt x="798" y="899"/>
                  </a:lnTo>
                  <a:lnTo>
                    <a:pt x="801" y="914"/>
                  </a:lnTo>
                  <a:lnTo>
                    <a:pt x="789" y="911"/>
                  </a:lnTo>
                  <a:lnTo>
                    <a:pt x="789" y="884"/>
                  </a:lnTo>
                  <a:lnTo>
                    <a:pt x="783" y="878"/>
                  </a:lnTo>
                  <a:lnTo>
                    <a:pt x="773" y="879"/>
                  </a:lnTo>
                  <a:lnTo>
                    <a:pt x="765" y="875"/>
                  </a:lnTo>
                  <a:lnTo>
                    <a:pt x="758" y="870"/>
                  </a:lnTo>
                  <a:lnTo>
                    <a:pt x="753" y="875"/>
                  </a:lnTo>
                  <a:lnTo>
                    <a:pt x="744" y="878"/>
                  </a:lnTo>
                  <a:lnTo>
                    <a:pt x="723" y="869"/>
                  </a:lnTo>
                  <a:lnTo>
                    <a:pt x="714" y="860"/>
                  </a:lnTo>
                  <a:lnTo>
                    <a:pt x="714" y="842"/>
                  </a:lnTo>
                  <a:lnTo>
                    <a:pt x="687" y="833"/>
                  </a:lnTo>
                  <a:lnTo>
                    <a:pt x="677" y="831"/>
                  </a:lnTo>
                  <a:lnTo>
                    <a:pt x="659" y="846"/>
                  </a:lnTo>
                  <a:lnTo>
                    <a:pt x="651" y="846"/>
                  </a:lnTo>
                  <a:lnTo>
                    <a:pt x="647" y="849"/>
                  </a:lnTo>
                  <a:lnTo>
                    <a:pt x="641" y="848"/>
                  </a:lnTo>
                  <a:lnTo>
                    <a:pt x="630" y="848"/>
                  </a:lnTo>
                  <a:lnTo>
                    <a:pt x="624" y="852"/>
                  </a:lnTo>
                  <a:lnTo>
                    <a:pt x="612" y="848"/>
                  </a:lnTo>
                  <a:lnTo>
                    <a:pt x="605" y="855"/>
                  </a:lnTo>
                  <a:lnTo>
                    <a:pt x="593" y="855"/>
                  </a:lnTo>
                  <a:lnTo>
                    <a:pt x="591" y="888"/>
                  </a:lnTo>
                  <a:lnTo>
                    <a:pt x="582" y="884"/>
                  </a:lnTo>
                  <a:lnTo>
                    <a:pt x="579" y="878"/>
                  </a:lnTo>
                  <a:lnTo>
                    <a:pt x="573" y="875"/>
                  </a:lnTo>
                  <a:lnTo>
                    <a:pt x="555" y="879"/>
                  </a:lnTo>
                  <a:lnTo>
                    <a:pt x="548" y="864"/>
                  </a:lnTo>
                  <a:lnTo>
                    <a:pt x="534" y="858"/>
                  </a:lnTo>
                  <a:lnTo>
                    <a:pt x="543" y="836"/>
                  </a:lnTo>
                  <a:lnTo>
                    <a:pt x="528" y="828"/>
                  </a:lnTo>
                  <a:lnTo>
                    <a:pt x="527" y="810"/>
                  </a:lnTo>
                  <a:lnTo>
                    <a:pt x="525" y="807"/>
                  </a:lnTo>
                  <a:lnTo>
                    <a:pt x="498" y="810"/>
                  </a:lnTo>
                  <a:lnTo>
                    <a:pt x="501" y="798"/>
                  </a:lnTo>
                  <a:lnTo>
                    <a:pt x="501" y="786"/>
                  </a:lnTo>
                  <a:lnTo>
                    <a:pt x="519" y="767"/>
                  </a:lnTo>
                  <a:lnTo>
                    <a:pt x="527" y="755"/>
                  </a:lnTo>
                  <a:lnTo>
                    <a:pt x="528" y="732"/>
                  </a:lnTo>
                  <a:lnTo>
                    <a:pt x="530" y="710"/>
                  </a:lnTo>
                  <a:lnTo>
                    <a:pt x="522" y="704"/>
                  </a:lnTo>
                  <a:lnTo>
                    <a:pt x="507" y="683"/>
                  </a:lnTo>
                  <a:lnTo>
                    <a:pt x="501" y="693"/>
                  </a:lnTo>
                  <a:lnTo>
                    <a:pt x="479" y="683"/>
                  </a:lnTo>
                  <a:lnTo>
                    <a:pt x="483" y="672"/>
                  </a:lnTo>
                  <a:lnTo>
                    <a:pt x="474" y="668"/>
                  </a:lnTo>
                  <a:lnTo>
                    <a:pt x="477" y="663"/>
                  </a:lnTo>
                  <a:lnTo>
                    <a:pt x="468" y="660"/>
                  </a:lnTo>
                  <a:lnTo>
                    <a:pt x="453" y="668"/>
                  </a:lnTo>
                  <a:lnTo>
                    <a:pt x="434" y="665"/>
                  </a:lnTo>
                  <a:close/>
                </a:path>
              </a:pathLst>
            </a:custGeom>
            <a:noFill/>
            <a:ln w="127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2" name="Freeform 5"/>
            <p:cNvSpPr>
              <a:spLocks/>
            </p:cNvSpPr>
            <p:nvPr/>
          </p:nvSpPr>
          <p:spPr bwMode="auto">
            <a:xfrm>
              <a:off x="2325" y="3098"/>
              <a:ext cx="2915" cy="1171"/>
            </a:xfrm>
            <a:custGeom>
              <a:avLst/>
              <a:gdLst>
                <a:gd name="T0" fmla="*/ 0 w 2915"/>
                <a:gd name="T1" fmla="*/ 82 h 1171"/>
                <a:gd name="T2" fmla="*/ 135 w 2915"/>
                <a:gd name="T3" fmla="*/ 37 h 1171"/>
                <a:gd name="T4" fmla="*/ 255 w 2915"/>
                <a:gd name="T5" fmla="*/ 67 h 1171"/>
                <a:gd name="T6" fmla="*/ 450 w 2915"/>
                <a:gd name="T7" fmla="*/ 52 h 1171"/>
                <a:gd name="T8" fmla="*/ 510 w 2915"/>
                <a:gd name="T9" fmla="*/ 112 h 1171"/>
                <a:gd name="T10" fmla="*/ 570 w 2915"/>
                <a:gd name="T11" fmla="*/ 172 h 1171"/>
                <a:gd name="T12" fmla="*/ 690 w 2915"/>
                <a:gd name="T13" fmla="*/ 292 h 1171"/>
                <a:gd name="T14" fmla="*/ 750 w 2915"/>
                <a:gd name="T15" fmla="*/ 427 h 1171"/>
                <a:gd name="T16" fmla="*/ 810 w 2915"/>
                <a:gd name="T17" fmla="*/ 952 h 1171"/>
                <a:gd name="T18" fmla="*/ 855 w 2915"/>
                <a:gd name="T19" fmla="*/ 1072 h 1171"/>
                <a:gd name="T20" fmla="*/ 870 w 2915"/>
                <a:gd name="T21" fmla="*/ 1117 h 1171"/>
                <a:gd name="T22" fmla="*/ 915 w 2915"/>
                <a:gd name="T23" fmla="*/ 1132 h 1171"/>
                <a:gd name="T24" fmla="*/ 1035 w 2915"/>
                <a:gd name="T25" fmla="*/ 1147 h 1171"/>
                <a:gd name="T26" fmla="*/ 1155 w 2915"/>
                <a:gd name="T27" fmla="*/ 1102 h 1171"/>
                <a:gd name="T28" fmla="*/ 1230 w 2915"/>
                <a:gd name="T29" fmla="*/ 967 h 1171"/>
                <a:gd name="T30" fmla="*/ 1245 w 2915"/>
                <a:gd name="T31" fmla="*/ 922 h 1171"/>
                <a:gd name="T32" fmla="*/ 1290 w 2915"/>
                <a:gd name="T33" fmla="*/ 907 h 1171"/>
                <a:gd name="T34" fmla="*/ 1515 w 2915"/>
                <a:gd name="T35" fmla="*/ 847 h 1171"/>
                <a:gd name="T36" fmla="*/ 1695 w 2915"/>
                <a:gd name="T37" fmla="*/ 742 h 1171"/>
                <a:gd name="T38" fmla="*/ 1755 w 2915"/>
                <a:gd name="T39" fmla="*/ 667 h 1171"/>
                <a:gd name="T40" fmla="*/ 1785 w 2915"/>
                <a:gd name="T41" fmla="*/ 622 h 1171"/>
                <a:gd name="T42" fmla="*/ 1935 w 2915"/>
                <a:gd name="T43" fmla="*/ 592 h 1171"/>
                <a:gd name="T44" fmla="*/ 2010 w 2915"/>
                <a:gd name="T45" fmla="*/ 607 h 1171"/>
                <a:gd name="T46" fmla="*/ 2025 w 2915"/>
                <a:gd name="T47" fmla="*/ 652 h 1171"/>
                <a:gd name="T48" fmla="*/ 2070 w 2915"/>
                <a:gd name="T49" fmla="*/ 667 h 1171"/>
                <a:gd name="T50" fmla="*/ 2160 w 2915"/>
                <a:gd name="T51" fmla="*/ 727 h 1171"/>
                <a:gd name="T52" fmla="*/ 2190 w 2915"/>
                <a:gd name="T53" fmla="*/ 772 h 1171"/>
                <a:gd name="T54" fmla="*/ 2310 w 2915"/>
                <a:gd name="T55" fmla="*/ 742 h 1171"/>
                <a:gd name="T56" fmla="*/ 2325 w 2915"/>
                <a:gd name="T57" fmla="*/ 697 h 1171"/>
                <a:gd name="T58" fmla="*/ 2370 w 2915"/>
                <a:gd name="T59" fmla="*/ 682 h 1171"/>
                <a:gd name="T60" fmla="*/ 2415 w 2915"/>
                <a:gd name="T61" fmla="*/ 652 h 1171"/>
                <a:gd name="T62" fmla="*/ 2430 w 2915"/>
                <a:gd name="T63" fmla="*/ 697 h 1171"/>
                <a:gd name="T64" fmla="*/ 2520 w 2915"/>
                <a:gd name="T65" fmla="*/ 727 h 1171"/>
                <a:gd name="T66" fmla="*/ 2610 w 2915"/>
                <a:gd name="T67" fmla="*/ 697 h 1171"/>
                <a:gd name="T68" fmla="*/ 2655 w 2915"/>
                <a:gd name="T69" fmla="*/ 682 h 1171"/>
                <a:gd name="T70" fmla="*/ 2730 w 2915"/>
                <a:gd name="T71" fmla="*/ 562 h 1171"/>
                <a:gd name="T72" fmla="*/ 2820 w 2915"/>
                <a:gd name="T73" fmla="*/ 427 h 1171"/>
                <a:gd name="T74" fmla="*/ 2910 w 2915"/>
                <a:gd name="T75" fmla="*/ 472 h 117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915"/>
                <a:gd name="T115" fmla="*/ 0 h 1171"/>
                <a:gd name="T116" fmla="*/ 2915 w 2915"/>
                <a:gd name="T117" fmla="*/ 1171 h 117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915" h="1171">
                  <a:moveTo>
                    <a:pt x="0" y="82"/>
                  </a:moveTo>
                  <a:cubicBezTo>
                    <a:pt x="27" y="0"/>
                    <a:pt x="55" y="18"/>
                    <a:pt x="135" y="37"/>
                  </a:cubicBezTo>
                  <a:cubicBezTo>
                    <a:pt x="175" y="46"/>
                    <a:pt x="255" y="67"/>
                    <a:pt x="255" y="67"/>
                  </a:cubicBezTo>
                  <a:cubicBezTo>
                    <a:pt x="341" y="53"/>
                    <a:pt x="369" y="32"/>
                    <a:pt x="450" y="52"/>
                  </a:cubicBezTo>
                  <a:cubicBezTo>
                    <a:pt x="490" y="172"/>
                    <a:pt x="430" y="32"/>
                    <a:pt x="510" y="112"/>
                  </a:cubicBezTo>
                  <a:cubicBezTo>
                    <a:pt x="590" y="192"/>
                    <a:pt x="450" y="132"/>
                    <a:pt x="570" y="172"/>
                  </a:cubicBezTo>
                  <a:cubicBezTo>
                    <a:pt x="613" y="215"/>
                    <a:pt x="639" y="258"/>
                    <a:pt x="690" y="292"/>
                  </a:cubicBezTo>
                  <a:cubicBezTo>
                    <a:pt x="706" y="341"/>
                    <a:pt x="734" y="378"/>
                    <a:pt x="750" y="427"/>
                  </a:cubicBezTo>
                  <a:cubicBezTo>
                    <a:pt x="772" y="600"/>
                    <a:pt x="713" y="807"/>
                    <a:pt x="810" y="952"/>
                  </a:cubicBezTo>
                  <a:cubicBezTo>
                    <a:pt x="839" y="1097"/>
                    <a:pt x="804" y="969"/>
                    <a:pt x="855" y="1072"/>
                  </a:cubicBezTo>
                  <a:cubicBezTo>
                    <a:pt x="862" y="1086"/>
                    <a:pt x="859" y="1106"/>
                    <a:pt x="870" y="1117"/>
                  </a:cubicBezTo>
                  <a:cubicBezTo>
                    <a:pt x="881" y="1128"/>
                    <a:pt x="899" y="1129"/>
                    <a:pt x="915" y="1132"/>
                  </a:cubicBezTo>
                  <a:cubicBezTo>
                    <a:pt x="955" y="1139"/>
                    <a:pt x="995" y="1142"/>
                    <a:pt x="1035" y="1147"/>
                  </a:cubicBezTo>
                  <a:cubicBezTo>
                    <a:pt x="1108" y="1171"/>
                    <a:pt x="1113" y="1165"/>
                    <a:pt x="1155" y="1102"/>
                  </a:cubicBezTo>
                  <a:cubicBezTo>
                    <a:pt x="1174" y="1026"/>
                    <a:pt x="1164" y="1011"/>
                    <a:pt x="1230" y="967"/>
                  </a:cubicBezTo>
                  <a:cubicBezTo>
                    <a:pt x="1235" y="952"/>
                    <a:pt x="1234" y="933"/>
                    <a:pt x="1245" y="922"/>
                  </a:cubicBezTo>
                  <a:cubicBezTo>
                    <a:pt x="1256" y="911"/>
                    <a:pt x="1276" y="914"/>
                    <a:pt x="1290" y="907"/>
                  </a:cubicBezTo>
                  <a:cubicBezTo>
                    <a:pt x="1396" y="854"/>
                    <a:pt x="1366" y="864"/>
                    <a:pt x="1515" y="847"/>
                  </a:cubicBezTo>
                  <a:cubicBezTo>
                    <a:pt x="1582" y="802"/>
                    <a:pt x="1633" y="784"/>
                    <a:pt x="1695" y="742"/>
                  </a:cubicBezTo>
                  <a:cubicBezTo>
                    <a:pt x="1724" y="654"/>
                    <a:pt x="1687" y="735"/>
                    <a:pt x="1755" y="667"/>
                  </a:cubicBezTo>
                  <a:cubicBezTo>
                    <a:pt x="1768" y="654"/>
                    <a:pt x="1770" y="632"/>
                    <a:pt x="1785" y="622"/>
                  </a:cubicBezTo>
                  <a:cubicBezTo>
                    <a:pt x="1800" y="612"/>
                    <a:pt x="1935" y="592"/>
                    <a:pt x="1935" y="592"/>
                  </a:cubicBezTo>
                  <a:cubicBezTo>
                    <a:pt x="1960" y="597"/>
                    <a:pt x="1989" y="593"/>
                    <a:pt x="2010" y="607"/>
                  </a:cubicBezTo>
                  <a:cubicBezTo>
                    <a:pt x="2023" y="616"/>
                    <a:pt x="2014" y="641"/>
                    <a:pt x="2025" y="652"/>
                  </a:cubicBezTo>
                  <a:cubicBezTo>
                    <a:pt x="2036" y="663"/>
                    <a:pt x="2056" y="659"/>
                    <a:pt x="2070" y="667"/>
                  </a:cubicBezTo>
                  <a:cubicBezTo>
                    <a:pt x="2102" y="685"/>
                    <a:pt x="2160" y="727"/>
                    <a:pt x="2160" y="727"/>
                  </a:cubicBezTo>
                  <a:cubicBezTo>
                    <a:pt x="2170" y="742"/>
                    <a:pt x="2173" y="767"/>
                    <a:pt x="2190" y="772"/>
                  </a:cubicBezTo>
                  <a:cubicBezTo>
                    <a:pt x="2209" y="778"/>
                    <a:pt x="2285" y="750"/>
                    <a:pt x="2310" y="742"/>
                  </a:cubicBezTo>
                  <a:cubicBezTo>
                    <a:pt x="2315" y="727"/>
                    <a:pt x="2314" y="708"/>
                    <a:pt x="2325" y="697"/>
                  </a:cubicBezTo>
                  <a:cubicBezTo>
                    <a:pt x="2336" y="686"/>
                    <a:pt x="2356" y="689"/>
                    <a:pt x="2370" y="682"/>
                  </a:cubicBezTo>
                  <a:cubicBezTo>
                    <a:pt x="2386" y="674"/>
                    <a:pt x="2400" y="662"/>
                    <a:pt x="2415" y="652"/>
                  </a:cubicBezTo>
                  <a:cubicBezTo>
                    <a:pt x="2420" y="667"/>
                    <a:pt x="2417" y="688"/>
                    <a:pt x="2430" y="697"/>
                  </a:cubicBezTo>
                  <a:cubicBezTo>
                    <a:pt x="2456" y="715"/>
                    <a:pt x="2520" y="727"/>
                    <a:pt x="2520" y="727"/>
                  </a:cubicBezTo>
                  <a:cubicBezTo>
                    <a:pt x="2550" y="717"/>
                    <a:pt x="2580" y="707"/>
                    <a:pt x="2610" y="697"/>
                  </a:cubicBezTo>
                  <a:cubicBezTo>
                    <a:pt x="2625" y="692"/>
                    <a:pt x="2655" y="682"/>
                    <a:pt x="2655" y="682"/>
                  </a:cubicBezTo>
                  <a:cubicBezTo>
                    <a:pt x="2691" y="575"/>
                    <a:pt x="2659" y="610"/>
                    <a:pt x="2730" y="562"/>
                  </a:cubicBezTo>
                  <a:cubicBezTo>
                    <a:pt x="2747" y="492"/>
                    <a:pt x="2760" y="467"/>
                    <a:pt x="2820" y="427"/>
                  </a:cubicBezTo>
                  <a:cubicBezTo>
                    <a:pt x="2915" y="459"/>
                    <a:pt x="2910" y="425"/>
                    <a:pt x="2910" y="472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3" name="Freeform 6"/>
            <p:cNvSpPr>
              <a:spLocks/>
            </p:cNvSpPr>
            <p:nvPr/>
          </p:nvSpPr>
          <p:spPr bwMode="auto">
            <a:xfrm>
              <a:off x="2880" y="2505"/>
              <a:ext cx="2235" cy="870"/>
            </a:xfrm>
            <a:custGeom>
              <a:avLst/>
              <a:gdLst>
                <a:gd name="T0" fmla="*/ 0 w 2235"/>
                <a:gd name="T1" fmla="*/ 510 h 870"/>
                <a:gd name="T2" fmla="*/ 90 w 2235"/>
                <a:gd name="T3" fmla="*/ 540 h 870"/>
                <a:gd name="T4" fmla="*/ 120 w 2235"/>
                <a:gd name="T5" fmla="*/ 585 h 870"/>
                <a:gd name="T6" fmla="*/ 165 w 2235"/>
                <a:gd name="T7" fmla="*/ 600 h 870"/>
                <a:gd name="T8" fmla="*/ 210 w 2235"/>
                <a:gd name="T9" fmla="*/ 630 h 870"/>
                <a:gd name="T10" fmla="*/ 270 w 2235"/>
                <a:gd name="T11" fmla="*/ 705 h 870"/>
                <a:gd name="T12" fmla="*/ 285 w 2235"/>
                <a:gd name="T13" fmla="*/ 750 h 870"/>
                <a:gd name="T14" fmla="*/ 375 w 2235"/>
                <a:gd name="T15" fmla="*/ 780 h 870"/>
                <a:gd name="T16" fmla="*/ 555 w 2235"/>
                <a:gd name="T17" fmla="*/ 870 h 870"/>
                <a:gd name="T18" fmla="*/ 600 w 2235"/>
                <a:gd name="T19" fmla="*/ 855 h 870"/>
                <a:gd name="T20" fmla="*/ 585 w 2235"/>
                <a:gd name="T21" fmla="*/ 810 h 870"/>
                <a:gd name="T22" fmla="*/ 510 w 2235"/>
                <a:gd name="T23" fmla="*/ 735 h 870"/>
                <a:gd name="T24" fmla="*/ 450 w 2235"/>
                <a:gd name="T25" fmla="*/ 675 h 870"/>
                <a:gd name="T26" fmla="*/ 390 w 2235"/>
                <a:gd name="T27" fmla="*/ 585 h 870"/>
                <a:gd name="T28" fmla="*/ 435 w 2235"/>
                <a:gd name="T29" fmla="*/ 555 h 870"/>
                <a:gd name="T30" fmla="*/ 525 w 2235"/>
                <a:gd name="T31" fmla="*/ 525 h 870"/>
                <a:gd name="T32" fmla="*/ 600 w 2235"/>
                <a:gd name="T33" fmla="*/ 540 h 870"/>
                <a:gd name="T34" fmla="*/ 645 w 2235"/>
                <a:gd name="T35" fmla="*/ 570 h 870"/>
                <a:gd name="T36" fmla="*/ 825 w 2235"/>
                <a:gd name="T37" fmla="*/ 495 h 870"/>
                <a:gd name="T38" fmla="*/ 810 w 2235"/>
                <a:gd name="T39" fmla="*/ 450 h 870"/>
                <a:gd name="T40" fmla="*/ 945 w 2235"/>
                <a:gd name="T41" fmla="*/ 375 h 870"/>
                <a:gd name="T42" fmla="*/ 1005 w 2235"/>
                <a:gd name="T43" fmla="*/ 225 h 870"/>
                <a:gd name="T44" fmla="*/ 1065 w 2235"/>
                <a:gd name="T45" fmla="*/ 60 h 870"/>
                <a:gd name="T46" fmla="*/ 1170 w 2235"/>
                <a:gd name="T47" fmla="*/ 0 h 870"/>
                <a:gd name="T48" fmla="*/ 1440 w 2235"/>
                <a:gd name="T49" fmla="*/ 90 h 870"/>
                <a:gd name="T50" fmla="*/ 1470 w 2235"/>
                <a:gd name="T51" fmla="*/ 135 h 870"/>
                <a:gd name="T52" fmla="*/ 1410 w 2235"/>
                <a:gd name="T53" fmla="*/ 330 h 870"/>
                <a:gd name="T54" fmla="*/ 1395 w 2235"/>
                <a:gd name="T55" fmla="*/ 705 h 870"/>
                <a:gd name="T56" fmla="*/ 1485 w 2235"/>
                <a:gd name="T57" fmla="*/ 720 h 870"/>
                <a:gd name="T58" fmla="*/ 1650 w 2235"/>
                <a:gd name="T59" fmla="*/ 705 h 870"/>
                <a:gd name="T60" fmla="*/ 1845 w 2235"/>
                <a:gd name="T61" fmla="*/ 660 h 870"/>
                <a:gd name="T62" fmla="*/ 1935 w 2235"/>
                <a:gd name="T63" fmla="*/ 585 h 870"/>
                <a:gd name="T64" fmla="*/ 2010 w 2235"/>
                <a:gd name="T65" fmla="*/ 510 h 870"/>
                <a:gd name="T66" fmla="*/ 2070 w 2235"/>
                <a:gd name="T67" fmla="*/ 435 h 870"/>
                <a:gd name="T68" fmla="*/ 2085 w 2235"/>
                <a:gd name="T69" fmla="*/ 390 h 870"/>
                <a:gd name="T70" fmla="*/ 2175 w 2235"/>
                <a:gd name="T71" fmla="*/ 360 h 870"/>
                <a:gd name="T72" fmla="*/ 2235 w 2235"/>
                <a:gd name="T73" fmla="*/ 255 h 8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235"/>
                <a:gd name="T112" fmla="*/ 0 h 870"/>
                <a:gd name="T113" fmla="*/ 2235 w 2235"/>
                <a:gd name="T114" fmla="*/ 870 h 8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235" h="870">
                  <a:moveTo>
                    <a:pt x="0" y="510"/>
                  </a:moveTo>
                  <a:cubicBezTo>
                    <a:pt x="30" y="520"/>
                    <a:pt x="72" y="514"/>
                    <a:pt x="90" y="540"/>
                  </a:cubicBezTo>
                  <a:cubicBezTo>
                    <a:pt x="100" y="555"/>
                    <a:pt x="106" y="574"/>
                    <a:pt x="120" y="585"/>
                  </a:cubicBezTo>
                  <a:cubicBezTo>
                    <a:pt x="132" y="595"/>
                    <a:pt x="151" y="593"/>
                    <a:pt x="165" y="600"/>
                  </a:cubicBezTo>
                  <a:cubicBezTo>
                    <a:pt x="181" y="608"/>
                    <a:pt x="195" y="620"/>
                    <a:pt x="210" y="630"/>
                  </a:cubicBezTo>
                  <a:cubicBezTo>
                    <a:pt x="248" y="743"/>
                    <a:pt x="192" y="608"/>
                    <a:pt x="270" y="705"/>
                  </a:cubicBezTo>
                  <a:cubicBezTo>
                    <a:pt x="280" y="717"/>
                    <a:pt x="272" y="741"/>
                    <a:pt x="285" y="750"/>
                  </a:cubicBezTo>
                  <a:cubicBezTo>
                    <a:pt x="311" y="768"/>
                    <a:pt x="349" y="762"/>
                    <a:pt x="375" y="780"/>
                  </a:cubicBezTo>
                  <a:cubicBezTo>
                    <a:pt x="433" y="819"/>
                    <a:pt x="497" y="831"/>
                    <a:pt x="555" y="870"/>
                  </a:cubicBezTo>
                  <a:cubicBezTo>
                    <a:pt x="570" y="865"/>
                    <a:pt x="593" y="869"/>
                    <a:pt x="600" y="855"/>
                  </a:cubicBezTo>
                  <a:cubicBezTo>
                    <a:pt x="607" y="841"/>
                    <a:pt x="592" y="824"/>
                    <a:pt x="585" y="810"/>
                  </a:cubicBezTo>
                  <a:cubicBezTo>
                    <a:pt x="560" y="760"/>
                    <a:pt x="555" y="765"/>
                    <a:pt x="510" y="735"/>
                  </a:cubicBezTo>
                  <a:cubicBezTo>
                    <a:pt x="470" y="615"/>
                    <a:pt x="530" y="755"/>
                    <a:pt x="450" y="675"/>
                  </a:cubicBezTo>
                  <a:cubicBezTo>
                    <a:pt x="425" y="650"/>
                    <a:pt x="390" y="585"/>
                    <a:pt x="390" y="585"/>
                  </a:cubicBezTo>
                  <a:cubicBezTo>
                    <a:pt x="405" y="575"/>
                    <a:pt x="419" y="562"/>
                    <a:pt x="435" y="555"/>
                  </a:cubicBezTo>
                  <a:cubicBezTo>
                    <a:pt x="464" y="542"/>
                    <a:pt x="525" y="525"/>
                    <a:pt x="525" y="525"/>
                  </a:cubicBezTo>
                  <a:cubicBezTo>
                    <a:pt x="550" y="530"/>
                    <a:pt x="576" y="531"/>
                    <a:pt x="600" y="540"/>
                  </a:cubicBezTo>
                  <a:cubicBezTo>
                    <a:pt x="617" y="546"/>
                    <a:pt x="627" y="570"/>
                    <a:pt x="645" y="570"/>
                  </a:cubicBezTo>
                  <a:cubicBezTo>
                    <a:pt x="701" y="570"/>
                    <a:pt x="777" y="527"/>
                    <a:pt x="825" y="495"/>
                  </a:cubicBezTo>
                  <a:cubicBezTo>
                    <a:pt x="820" y="480"/>
                    <a:pt x="810" y="466"/>
                    <a:pt x="810" y="450"/>
                  </a:cubicBezTo>
                  <a:cubicBezTo>
                    <a:pt x="810" y="380"/>
                    <a:pt x="897" y="385"/>
                    <a:pt x="945" y="375"/>
                  </a:cubicBezTo>
                  <a:cubicBezTo>
                    <a:pt x="962" y="323"/>
                    <a:pt x="992" y="278"/>
                    <a:pt x="1005" y="225"/>
                  </a:cubicBezTo>
                  <a:cubicBezTo>
                    <a:pt x="1019" y="168"/>
                    <a:pt x="1020" y="105"/>
                    <a:pt x="1065" y="60"/>
                  </a:cubicBezTo>
                  <a:cubicBezTo>
                    <a:pt x="1086" y="39"/>
                    <a:pt x="1146" y="12"/>
                    <a:pt x="1170" y="0"/>
                  </a:cubicBezTo>
                  <a:cubicBezTo>
                    <a:pt x="1267" y="16"/>
                    <a:pt x="1358" y="36"/>
                    <a:pt x="1440" y="90"/>
                  </a:cubicBezTo>
                  <a:cubicBezTo>
                    <a:pt x="1450" y="105"/>
                    <a:pt x="1470" y="117"/>
                    <a:pt x="1470" y="135"/>
                  </a:cubicBezTo>
                  <a:cubicBezTo>
                    <a:pt x="1470" y="154"/>
                    <a:pt x="1419" y="303"/>
                    <a:pt x="1410" y="330"/>
                  </a:cubicBezTo>
                  <a:cubicBezTo>
                    <a:pt x="1405" y="455"/>
                    <a:pt x="1386" y="580"/>
                    <a:pt x="1395" y="705"/>
                  </a:cubicBezTo>
                  <a:cubicBezTo>
                    <a:pt x="1399" y="765"/>
                    <a:pt x="1470" y="722"/>
                    <a:pt x="1485" y="720"/>
                  </a:cubicBezTo>
                  <a:cubicBezTo>
                    <a:pt x="1540" y="712"/>
                    <a:pt x="1595" y="710"/>
                    <a:pt x="1650" y="705"/>
                  </a:cubicBezTo>
                  <a:cubicBezTo>
                    <a:pt x="1715" y="689"/>
                    <a:pt x="1780" y="676"/>
                    <a:pt x="1845" y="660"/>
                  </a:cubicBezTo>
                  <a:cubicBezTo>
                    <a:pt x="1857" y="648"/>
                    <a:pt x="1921" y="599"/>
                    <a:pt x="1935" y="585"/>
                  </a:cubicBezTo>
                  <a:cubicBezTo>
                    <a:pt x="2035" y="485"/>
                    <a:pt x="1890" y="590"/>
                    <a:pt x="2010" y="510"/>
                  </a:cubicBezTo>
                  <a:cubicBezTo>
                    <a:pt x="2048" y="397"/>
                    <a:pt x="1992" y="532"/>
                    <a:pt x="2070" y="435"/>
                  </a:cubicBezTo>
                  <a:cubicBezTo>
                    <a:pt x="2080" y="423"/>
                    <a:pt x="2072" y="399"/>
                    <a:pt x="2085" y="390"/>
                  </a:cubicBezTo>
                  <a:cubicBezTo>
                    <a:pt x="2111" y="372"/>
                    <a:pt x="2175" y="360"/>
                    <a:pt x="2175" y="360"/>
                  </a:cubicBezTo>
                  <a:cubicBezTo>
                    <a:pt x="2198" y="326"/>
                    <a:pt x="2210" y="280"/>
                    <a:pt x="2235" y="25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4" name="Freeform 7"/>
            <p:cNvSpPr>
              <a:spLocks/>
            </p:cNvSpPr>
            <p:nvPr/>
          </p:nvSpPr>
          <p:spPr bwMode="auto">
            <a:xfrm>
              <a:off x="5357" y="4305"/>
              <a:ext cx="208" cy="457"/>
            </a:xfrm>
            <a:custGeom>
              <a:avLst/>
              <a:gdLst>
                <a:gd name="T0" fmla="*/ 103 w 208"/>
                <a:gd name="T1" fmla="*/ 450 h 457"/>
                <a:gd name="T2" fmla="*/ 73 w 208"/>
                <a:gd name="T3" fmla="*/ 405 h 457"/>
                <a:gd name="T4" fmla="*/ 13 w 208"/>
                <a:gd name="T5" fmla="*/ 345 h 457"/>
                <a:gd name="T6" fmla="*/ 133 w 208"/>
                <a:gd name="T7" fmla="*/ 0 h 457"/>
                <a:gd name="T8" fmla="*/ 193 w 208"/>
                <a:gd name="T9" fmla="*/ 15 h 457"/>
                <a:gd name="T10" fmla="*/ 208 w 208"/>
                <a:gd name="T11" fmla="*/ 60 h 457"/>
                <a:gd name="T12" fmla="*/ 133 w 208"/>
                <a:gd name="T13" fmla="*/ 345 h 457"/>
                <a:gd name="T14" fmla="*/ 118 w 208"/>
                <a:gd name="T15" fmla="*/ 435 h 457"/>
                <a:gd name="T16" fmla="*/ 73 w 208"/>
                <a:gd name="T17" fmla="*/ 450 h 457"/>
                <a:gd name="T18" fmla="*/ 103 w 208"/>
                <a:gd name="T19" fmla="*/ 450 h 4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8"/>
                <a:gd name="T31" fmla="*/ 0 h 457"/>
                <a:gd name="T32" fmla="*/ 208 w 208"/>
                <a:gd name="T33" fmla="*/ 457 h 4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8" h="457">
                  <a:moveTo>
                    <a:pt x="103" y="450"/>
                  </a:moveTo>
                  <a:cubicBezTo>
                    <a:pt x="93" y="435"/>
                    <a:pt x="87" y="416"/>
                    <a:pt x="73" y="405"/>
                  </a:cubicBezTo>
                  <a:cubicBezTo>
                    <a:pt x="0" y="347"/>
                    <a:pt x="46" y="443"/>
                    <a:pt x="13" y="345"/>
                  </a:cubicBezTo>
                  <a:cubicBezTo>
                    <a:pt x="23" y="222"/>
                    <a:pt x="21" y="74"/>
                    <a:pt x="133" y="0"/>
                  </a:cubicBezTo>
                  <a:cubicBezTo>
                    <a:pt x="153" y="5"/>
                    <a:pt x="177" y="2"/>
                    <a:pt x="193" y="15"/>
                  </a:cubicBezTo>
                  <a:cubicBezTo>
                    <a:pt x="205" y="25"/>
                    <a:pt x="208" y="44"/>
                    <a:pt x="208" y="60"/>
                  </a:cubicBezTo>
                  <a:cubicBezTo>
                    <a:pt x="208" y="160"/>
                    <a:pt x="188" y="262"/>
                    <a:pt x="133" y="345"/>
                  </a:cubicBezTo>
                  <a:cubicBezTo>
                    <a:pt x="128" y="375"/>
                    <a:pt x="133" y="409"/>
                    <a:pt x="118" y="435"/>
                  </a:cubicBezTo>
                  <a:cubicBezTo>
                    <a:pt x="110" y="449"/>
                    <a:pt x="84" y="439"/>
                    <a:pt x="73" y="450"/>
                  </a:cubicBezTo>
                  <a:cubicBezTo>
                    <a:pt x="66" y="457"/>
                    <a:pt x="93" y="450"/>
                    <a:pt x="103" y="45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5" name="Freeform 8"/>
            <p:cNvSpPr>
              <a:spLocks/>
            </p:cNvSpPr>
            <p:nvPr/>
          </p:nvSpPr>
          <p:spPr bwMode="auto">
            <a:xfrm>
              <a:off x="4012" y="5175"/>
              <a:ext cx="221" cy="316"/>
            </a:xfrm>
            <a:custGeom>
              <a:avLst/>
              <a:gdLst>
                <a:gd name="T0" fmla="*/ 173 w 221"/>
                <a:gd name="T1" fmla="*/ 0 h 316"/>
                <a:gd name="T2" fmla="*/ 68 w 221"/>
                <a:gd name="T3" fmla="*/ 45 h 316"/>
                <a:gd name="T4" fmla="*/ 8 w 221"/>
                <a:gd name="T5" fmla="*/ 135 h 316"/>
                <a:gd name="T6" fmla="*/ 98 w 221"/>
                <a:gd name="T7" fmla="*/ 315 h 316"/>
                <a:gd name="T8" fmla="*/ 203 w 221"/>
                <a:gd name="T9" fmla="*/ 300 h 316"/>
                <a:gd name="T10" fmla="*/ 218 w 221"/>
                <a:gd name="T11" fmla="*/ 255 h 316"/>
                <a:gd name="T12" fmla="*/ 173 w 221"/>
                <a:gd name="T13" fmla="*/ 75 h 316"/>
                <a:gd name="T14" fmla="*/ 173 w 221"/>
                <a:gd name="T15" fmla="*/ 0 h 3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1"/>
                <a:gd name="T25" fmla="*/ 0 h 316"/>
                <a:gd name="T26" fmla="*/ 221 w 221"/>
                <a:gd name="T27" fmla="*/ 316 h 3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1" h="316">
                  <a:moveTo>
                    <a:pt x="173" y="0"/>
                  </a:moveTo>
                  <a:cubicBezTo>
                    <a:pt x="133" y="10"/>
                    <a:pt x="97" y="12"/>
                    <a:pt x="68" y="45"/>
                  </a:cubicBezTo>
                  <a:cubicBezTo>
                    <a:pt x="44" y="72"/>
                    <a:pt x="8" y="135"/>
                    <a:pt x="8" y="135"/>
                  </a:cubicBezTo>
                  <a:cubicBezTo>
                    <a:pt x="21" y="239"/>
                    <a:pt x="0" y="282"/>
                    <a:pt x="98" y="315"/>
                  </a:cubicBezTo>
                  <a:cubicBezTo>
                    <a:pt x="133" y="310"/>
                    <a:pt x="171" y="316"/>
                    <a:pt x="203" y="300"/>
                  </a:cubicBezTo>
                  <a:cubicBezTo>
                    <a:pt x="217" y="293"/>
                    <a:pt x="218" y="271"/>
                    <a:pt x="218" y="255"/>
                  </a:cubicBezTo>
                  <a:cubicBezTo>
                    <a:pt x="218" y="128"/>
                    <a:pt x="221" y="148"/>
                    <a:pt x="173" y="75"/>
                  </a:cubicBezTo>
                  <a:cubicBezTo>
                    <a:pt x="190" y="8"/>
                    <a:pt x="203" y="3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6959600" y="4581526"/>
            <a:ext cx="2664512" cy="120032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南方：光热充足、</a:t>
            </a:r>
          </a:p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     降水丰富、</a:t>
            </a:r>
          </a:p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     雨热同期。</a:t>
            </a: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6959600" y="3284539"/>
            <a:ext cx="2659702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华北：光热充足、</a:t>
            </a:r>
          </a:p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kumimoji="1" lang="zh-CN" altLang="en-US" sz="24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春旱严重</a:t>
            </a:r>
          </a:p>
        </p:txBody>
      </p:sp>
      <p:sp>
        <p:nvSpPr>
          <p:cNvPr id="109579" name="Text Box 11"/>
          <p:cNvSpPr txBox="1">
            <a:spLocks noChangeArrowheads="1"/>
          </p:cNvSpPr>
          <p:nvPr/>
        </p:nvSpPr>
        <p:spPr bwMode="auto">
          <a:xfrm>
            <a:off x="6959600" y="1484314"/>
            <a:ext cx="2664512" cy="120032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东北：光照充足、</a:t>
            </a:r>
          </a:p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     水分充足、</a:t>
            </a:r>
          </a:p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kumimoji="1" lang="zh-CN" altLang="en-US" sz="24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热量较差。</a:t>
            </a:r>
          </a:p>
        </p:txBody>
      </p:sp>
      <p:sp>
        <p:nvSpPr>
          <p:cNvPr id="109580" name="Text Box 12"/>
          <p:cNvSpPr txBox="1">
            <a:spLocks noChangeArrowheads="1"/>
          </p:cNvSpPr>
          <p:nvPr/>
        </p:nvSpPr>
        <p:spPr bwMode="auto">
          <a:xfrm>
            <a:off x="2147888" y="2295526"/>
            <a:ext cx="2664512" cy="120032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西北：光热充足、</a:t>
            </a:r>
          </a:p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     温差较大、</a:t>
            </a:r>
          </a:p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kumimoji="1" lang="zh-CN" altLang="en-US" sz="24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水分不够。</a:t>
            </a:r>
          </a:p>
        </p:txBody>
      </p:sp>
      <p:sp>
        <p:nvSpPr>
          <p:cNvPr id="109581" name="Text Box 13"/>
          <p:cNvSpPr txBox="1">
            <a:spLocks noChangeArrowheads="1"/>
          </p:cNvSpPr>
          <p:nvPr/>
        </p:nvSpPr>
        <p:spPr bwMode="auto">
          <a:xfrm>
            <a:off x="2208213" y="4221164"/>
            <a:ext cx="2664512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青藏：光照充足、</a:t>
            </a:r>
          </a:p>
          <a:p>
            <a:pPr eaLnBrk="1" hangingPunct="1"/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kumimoji="1" lang="zh-CN" altLang="en-US" sz="24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热量不够</a:t>
            </a:r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grpSp>
        <p:nvGrpSpPr>
          <p:cNvPr id="15" name="组合 1"/>
          <p:cNvGrpSpPr/>
          <p:nvPr/>
        </p:nvGrpSpPr>
        <p:grpSpPr>
          <a:xfrm>
            <a:off x="10153" y="796059"/>
            <a:ext cx="12151995" cy="128270"/>
            <a:chOff x="57" y="1058"/>
            <a:chExt cx="13204" cy="20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标题 1"/>
          <p:cNvSpPr>
            <a:spLocks noGrp="1"/>
          </p:cNvSpPr>
          <p:nvPr/>
        </p:nvSpPr>
        <p:spPr>
          <a:xfrm>
            <a:off x="226158" y="64043"/>
            <a:ext cx="7793355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zh-CN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-122"/>
                <a:ea typeface="微软雅黑" charset="-122"/>
                <a:cs typeface="微软雅黑" panose="020B0503020204020204" charset="-122"/>
              </a:rPr>
              <a:t>四   气候与农业  </a:t>
            </a:r>
            <a:endParaRPr kumimoji="0" lang="zh-CN" altLang="en-US" b="1" i="0" u="none" strike="noStrike" kern="1200" cap="all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/>
              <a:ea typeface="微软雅黑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14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0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0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7" grpId="0" animBg="1" autoUpdateAnimBg="0"/>
      <p:bldP spid="109578" grpId="0" animBg="1" autoUpdateAnimBg="0"/>
      <p:bldP spid="109579" grpId="0" animBg="1" autoUpdateAnimBg="0"/>
      <p:bldP spid="109580" grpId="0" animBg="1" autoUpdateAnimBg="0"/>
      <p:bldP spid="109581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954" name="Group 2"/>
          <p:cNvGraphicFramePr>
            <a:graphicFrameLocks noGrp="1"/>
          </p:cNvGraphicFramePr>
          <p:nvPr/>
        </p:nvGraphicFramePr>
        <p:xfrm>
          <a:off x="1752600" y="304800"/>
          <a:ext cx="8915400" cy="6592899"/>
        </p:xfrm>
        <a:graphic>
          <a:graphicData uri="http://schemas.openxmlformats.org/drawingml/2006/table">
            <a:tbl>
              <a:tblPr/>
              <a:tblGrid>
                <a:gridCol w="1273175"/>
                <a:gridCol w="1035050"/>
                <a:gridCol w="3330575"/>
                <a:gridCol w="3276600"/>
              </a:tblGrid>
              <a:tr h="81267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分区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旱灾类型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旱灾成因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126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自然原因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人类活动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422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东北华北地区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562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长江以南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8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西南地区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1983" name="Text Box 31"/>
          <p:cNvSpPr txBox="1">
            <a:spLocks noChangeArrowheads="1"/>
          </p:cNvSpPr>
          <p:nvPr/>
        </p:nvSpPr>
        <p:spPr bwMode="auto">
          <a:xfrm>
            <a:off x="3124200" y="2133601"/>
            <a:ext cx="914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</a:rPr>
              <a:t>春旱为主</a:t>
            </a:r>
          </a:p>
        </p:txBody>
      </p:sp>
      <p:sp>
        <p:nvSpPr>
          <p:cNvPr id="381984" name="Text Box 32"/>
          <p:cNvSpPr txBox="1">
            <a:spLocks noChangeArrowheads="1"/>
          </p:cNvSpPr>
          <p:nvPr/>
        </p:nvSpPr>
        <p:spPr bwMode="auto">
          <a:xfrm>
            <a:off x="3048000" y="3657601"/>
            <a:ext cx="914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</a:rPr>
              <a:t>伏旱为主</a:t>
            </a:r>
          </a:p>
        </p:txBody>
      </p:sp>
      <p:sp>
        <p:nvSpPr>
          <p:cNvPr id="381985" name="Text Box 33"/>
          <p:cNvSpPr txBox="1">
            <a:spLocks noChangeArrowheads="1"/>
          </p:cNvSpPr>
          <p:nvPr/>
        </p:nvSpPr>
        <p:spPr bwMode="auto">
          <a:xfrm>
            <a:off x="3024188" y="5357813"/>
            <a:ext cx="914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</a:rPr>
              <a:t>冬春连旱为主</a:t>
            </a:r>
          </a:p>
        </p:txBody>
      </p:sp>
      <p:sp>
        <p:nvSpPr>
          <p:cNvPr id="381986" name="Text Box 34"/>
          <p:cNvSpPr txBox="1">
            <a:spLocks noChangeArrowheads="1"/>
          </p:cNvSpPr>
          <p:nvPr/>
        </p:nvSpPr>
        <p:spPr bwMode="auto">
          <a:xfrm>
            <a:off x="4238625" y="2000250"/>
            <a:ext cx="2895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春季气温回升快，大风日数多，蒸发旺盛，而雨季未到，降水稀少</a:t>
            </a:r>
          </a:p>
        </p:txBody>
      </p:sp>
      <p:sp>
        <p:nvSpPr>
          <p:cNvPr id="381987" name="Text Box 35"/>
          <p:cNvSpPr txBox="1">
            <a:spLocks noChangeArrowheads="1"/>
          </p:cNvSpPr>
          <p:nvPr/>
        </p:nvSpPr>
        <p:spPr bwMode="auto">
          <a:xfrm>
            <a:off x="4024313" y="3571875"/>
            <a:ext cx="3429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/>
              <a:t>受</a:t>
            </a:r>
            <a:r>
              <a:rPr lang="zh-CN" altLang="en-US" sz="2400" b="1">
                <a:solidFill>
                  <a:srgbClr val="FF0000"/>
                </a:solidFill>
              </a:rPr>
              <a:t>副高</a:t>
            </a:r>
            <a:r>
              <a:rPr lang="zh-CN" altLang="en-US" sz="2400" b="1"/>
              <a:t>控制，盛行下沉气流，降水稀少；日照强烈，蒸发旺盛</a:t>
            </a:r>
            <a:endParaRPr lang="zh-CN" altLang="en-US" sz="2300" b="1"/>
          </a:p>
        </p:txBody>
      </p:sp>
      <p:sp>
        <p:nvSpPr>
          <p:cNvPr id="381988" name="Text Box 36"/>
          <p:cNvSpPr txBox="1">
            <a:spLocks noChangeArrowheads="1"/>
          </p:cNvSpPr>
          <p:nvPr/>
        </p:nvSpPr>
        <p:spPr bwMode="auto">
          <a:xfrm>
            <a:off x="4095750" y="4929189"/>
            <a:ext cx="35052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6600FF"/>
                </a:solidFill>
                <a:ea typeface="黑体" panose="02010609060101010101" pitchFamily="49" charset="-122"/>
              </a:rPr>
              <a:t>冬春季降雨少；气温较高，蒸发旺盛；地形崎岖，地表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6600FF"/>
                </a:solidFill>
                <a:ea typeface="黑体" panose="02010609060101010101" pitchFamily="49" charset="-122"/>
              </a:rPr>
              <a:t>起伏大，地表水存留时间短；多为喀斯特地貌，多地下暗河，地表水储藏条件差。土层薄，水源涵养能力差。</a:t>
            </a:r>
          </a:p>
        </p:txBody>
      </p:sp>
      <p:sp>
        <p:nvSpPr>
          <p:cNvPr id="381989" name="Text Box 37"/>
          <p:cNvSpPr txBox="1">
            <a:spLocks noChangeArrowheads="1"/>
          </p:cNvSpPr>
          <p:nvPr/>
        </p:nvSpPr>
        <p:spPr bwMode="auto">
          <a:xfrm>
            <a:off x="7391400" y="1981200"/>
            <a:ext cx="3276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/>
              <a:t>春季正值东北农作物播种期和华北冬小麦生长的关键期，故有“</a:t>
            </a:r>
            <a:r>
              <a:rPr lang="zh-CN" altLang="en-US" sz="2400" b="1">
                <a:solidFill>
                  <a:srgbClr val="FF0000"/>
                </a:solidFill>
              </a:rPr>
              <a:t>春雨贵如油</a:t>
            </a:r>
            <a:r>
              <a:rPr lang="zh-CN" altLang="en-US" sz="2400" b="1"/>
              <a:t>”的说法。</a:t>
            </a:r>
          </a:p>
        </p:txBody>
      </p:sp>
      <p:sp>
        <p:nvSpPr>
          <p:cNvPr id="381990" name="Text Box 38"/>
          <p:cNvSpPr txBox="1">
            <a:spLocks noChangeArrowheads="1"/>
          </p:cNvSpPr>
          <p:nvPr/>
        </p:nvSpPr>
        <p:spPr bwMode="auto">
          <a:xfrm>
            <a:off x="7620000" y="3581401"/>
            <a:ext cx="3048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/>
              <a:t>作物生长期、水电和城市用水需求量大</a:t>
            </a:r>
          </a:p>
        </p:txBody>
      </p:sp>
      <p:sp>
        <p:nvSpPr>
          <p:cNvPr id="381991" name="Text Box 39"/>
          <p:cNvSpPr txBox="1">
            <a:spLocks noChangeArrowheads="1"/>
          </p:cNvSpPr>
          <p:nvPr/>
        </p:nvSpPr>
        <p:spPr bwMode="auto">
          <a:xfrm>
            <a:off x="7391400" y="5000626"/>
            <a:ext cx="3276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水利设施缺乏、老化和损坏严重；人们习惯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黑体" panose="02010609060101010101" pitchFamily="49" charset="-122"/>
              </a:rPr>
              <a:t>靠天吃水，缺乏水资源的节约和保护意识。</a:t>
            </a:r>
          </a:p>
        </p:txBody>
      </p:sp>
      <p:pic>
        <p:nvPicPr>
          <p:cNvPr id="91176" name="Picture 10" descr="blue_velvet_077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62484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954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1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1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1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1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1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1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8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38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83" grpId="0"/>
      <p:bldP spid="381984" grpId="0"/>
      <p:bldP spid="381985" grpId="0"/>
      <p:bldP spid="381986" grpId="0"/>
      <p:bldP spid="381987" grpId="0"/>
      <p:bldP spid="381988" grpId="0"/>
      <p:bldP spid="381989" grpId="0"/>
      <p:bldP spid="381990" grpId="0"/>
      <p:bldP spid="38199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350"/>
            <a:ext cx="12192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1409859" y="917576"/>
            <a:ext cx="9796146" cy="22131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1793422" y="1055927"/>
            <a:ext cx="8588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我国东西部发展农业均需采取各种水利措施的原因？</a:t>
            </a:r>
          </a:p>
        </p:txBody>
      </p:sp>
      <p:sp>
        <p:nvSpPr>
          <p:cNvPr id="2" name="矩形 1"/>
          <p:cNvSpPr/>
          <p:nvPr/>
        </p:nvSpPr>
        <p:spPr>
          <a:xfrm>
            <a:off x="1793422" y="1590915"/>
            <a:ext cx="8920163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①西部地区降水量少，发展农业生产必须依靠灌溉。</a:t>
            </a:r>
          </a:p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②东部降水量虽然较多，但季节分配不均，发展农业也需要各种水利措施。 </a:t>
            </a:r>
          </a:p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③降水量年际变化、季节变化都大，我国广大地区水旱灾害严重。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26159" y="64043"/>
            <a:ext cx="3015806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zh-CN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-122"/>
                <a:ea typeface="微软雅黑" charset="-122"/>
                <a:cs typeface="微软雅黑" panose="020B0503020204020204" charset="-122"/>
              </a:rPr>
              <a:t>四   气候与农业  </a:t>
            </a:r>
            <a:endParaRPr kumimoji="0" lang="zh-CN" altLang="en-US" b="1" i="0" u="none" strike="noStrike" kern="1200" cap="all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/>
              <a:ea typeface="微软雅黑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009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/>
        </p:nvSpPr>
        <p:spPr>
          <a:xfrm>
            <a:off x="-26670" y="27474"/>
            <a:ext cx="472186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charset="-122"/>
                <a:ea typeface="微软雅黑" charset="-122"/>
                <a:sym typeface="+mn-ea"/>
              </a:rPr>
              <a:t>五</a:t>
            </a:r>
            <a:r>
              <a:rPr lang="zh-CN" altLang="en-US" b="1" dirty="0" smtClean="0">
                <a:latin typeface="微软雅黑" charset="-122"/>
                <a:ea typeface="微软雅黑" charset="-122"/>
                <a:sym typeface="+mn-ea"/>
              </a:rPr>
              <a:t>、主要</a:t>
            </a:r>
            <a:r>
              <a:rPr lang="zh-CN" altLang="en-US" b="1" dirty="0">
                <a:latin typeface="微软雅黑" charset="-122"/>
                <a:ea typeface="微软雅黑" charset="-122"/>
                <a:sym typeface="+mn-ea"/>
              </a:rPr>
              <a:t>的气象灾害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</a:t>
            </a:r>
          </a:p>
        </p:txBody>
      </p:sp>
      <p:grpSp>
        <p:nvGrpSpPr>
          <p:cNvPr id="10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矩形 45"/>
          <p:cNvSpPr/>
          <p:nvPr/>
        </p:nvSpPr>
        <p:spPr>
          <a:xfrm>
            <a:off x="2490988" y="770978"/>
            <a:ext cx="5872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2060"/>
                </a:solidFill>
                <a:latin typeface="Verdana" panose="020B0604030504040204"/>
                <a:ea typeface="微软雅黑" charset="-122"/>
              </a:rPr>
              <a:t>中国气象灾害多发的季节及形成原因</a:t>
            </a:r>
          </a:p>
        </p:txBody>
      </p:sp>
      <p:sp>
        <p:nvSpPr>
          <p:cNvPr id="4" name="Freeform 8"/>
          <p:cNvSpPr/>
          <p:nvPr/>
        </p:nvSpPr>
        <p:spPr bwMode="gray">
          <a:xfrm flipH="1">
            <a:off x="1259010" y="1821604"/>
            <a:ext cx="3702909" cy="1837481"/>
          </a:xfrm>
          <a:custGeom>
            <a:avLst/>
            <a:gdLst/>
            <a:ahLst/>
            <a:cxnLst/>
            <a:rect l="l" t="t" r="r" b="b"/>
            <a:pathLst>
              <a:path w="4176929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95961" tIns="63974" rIns="95961" bIns="127948" anchor="b" anchorCtr="0"/>
          <a:lstStyle/>
          <a:p>
            <a:pPr lvl="0"/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华文黑体" pitchFamily="2" charset="-122"/>
            </a:endParaRPr>
          </a:p>
        </p:txBody>
      </p:sp>
      <p:sp>
        <p:nvSpPr>
          <p:cNvPr id="5" name="Freeform 9"/>
          <p:cNvSpPr/>
          <p:nvPr/>
        </p:nvSpPr>
        <p:spPr bwMode="gray">
          <a:xfrm>
            <a:off x="1387280" y="4461182"/>
            <a:ext cx="3702909" cy="1837481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2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95961" tIns="127948" rIns="95961" bIns="127948" anchor="t" anchorCtr="0"/>
          <a:lstStyle/>
          <a:p>
            <a:pPr lvl="0"/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charset="-122"/>
              <a:ea typeface="微软雅黑" charset="-122"/>
              <a:cs typeface="华文黑体" pitchFamily="2" charset="-122"/>
            </a:endParaRPr>
          </a:p>
        </p:txBody>
      </p:sp>
      <p:sp>
        <p:nvSpPr>
          <p:cNvPr id="6" name="Freeform 10"/>
          <p:cNvSpPr/>
          <p:nvPr/>
        </p:nvSpPr>
        <p:spPr bwMode="gray">
          <a:xfrm>
            <a:off x="5866771" y="4360852"/>
            <a:ext cx="3702909" cy="1837481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2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95961" tIns="127948" rIns="95961" bIns="127948" anchor="t" anchorCtr="0"/>
          <a:lstStyle/>
          <a:p>
            <a:pPr lvl="0" algn="r"/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charset="-122"/>
              <a:ea typeface="微软雅黑" charset="-122"/>
              <a:cs typeface="华文黑体" pitchFamily="2" charset="-122"/>
            </a:endParaRPr>
          </a:p>
        </p:txBody>
      </p:sp>
      <p:sp>
        <p:nvSpPr>
          <p:cNvPr id="7" name="Freeform 8"/>
          <p:cNvSpPr/>
          <p:nvPr/>
        </p:nvSpPr>
        <p:spPr bwMode="gray">
          <a:xfrm>
            <a:off x="5866771" y="1821604"/>
            <a:ext cx="3702084" cy="1837481"/>
          </a:xfrm>
          <a:custGeom>
            <a:avLst/>
            <a:gdLst/>
            <a:ahLst/>
            <a:cxnLst/>
            <a:rect l="l" t="t" r="r" b="b"/>
            <a:pathLst>
              <a:path w="4176929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miter lim="800000"/>
          </a:ln>
          <a:effectLst/>
        </p:spPr>
        <p:txBody>
          <a:bodyPr lIns="95961" tIns="63974" rIns="95961" bIns="127948" anchor="b" anchorCtr="0"/>
          <a:lstStyle/>
          <a:p>
            <a:pPr lvl="0" algn="r"/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微软雅黑" charset="-122"/>
              <a:ea typeface="微软雅黑" charset="-122"/>
              <a:cs typeface="华文黑体" pitchFamily="2" charset="-122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gray">
          <a:xfrm>
            <a:off x="-5080" y="6063615"/>
            <a:ext cx="3435350" cy="79629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txBody>
          <a:bodyPr lIns="95961" tIns="63974" rIns="95961" bIns="63974" anchor="ctr"/>
          <a:lstStyle/>
          <a:p>
            <a:pPr defTabSz="712470" eaLnBrk="0" hangingPunct="0"/>
            <a:r>
              <a:rPr lang="zh-CN" altLang="en-US" sz="2400" b="1" noProof="1">
                <a:solidFill>
                  <a:srgbClr val="FFFFFF"/>
                </a:solidFill>
                <a:latin typeface="微软雅黑" charset="-122"/>
                <a:ea typeface="微软雅黑" charset="-122"/>
                <a:cs typeface="Arial" pitchFamily="34" charset="0"/>
              </a:rPr>
              <a:t>寒潮</a:t>
            </a:r>
            <a:endParaRPr lang="de-DE" altLang="zh-CN" sz="2400" b="1" noProof="1">
              <a:solidFill>
                <a:srgbClr val="FFFFFF"/>
              </a:solidFill>
              <a:latin typeface="微软雅黑"/>
              <a:ea typeface="微软雅黑"/>
              <a:cs typeface="Arial" pitchFamily="34" charset="0"/>
            </a:endParaRPr>
          </a:p>
        </p:txBody>
      </p:sp>
      <p:sp>
        <p:nvSpPr>
          <p:cNvPr id="3" name="Rectangle 19"/>
          <p:cNvSpPr>
            <a:spLocks noChangeArrowheads="1"/>
          </p:cNvSpPr>
          <p:nvPr/>
        </p:nvSpPr>
        <p:spPr bwMode="gray">
          <a:xfrm>
            <a:off x="8716645" y="6198235"/>
            <a:ext cx="3455035" cy="66167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txBody>
          <a:bodyPr lIns="95961" tIns="63974" rIns="95961" bIns="63974" anchor="ctr"/>
          <a:lstStyle/>
          <a:p>
            <a:pPr defTabSz="712470" eaLnBrk="0" hangingPunct="0"/>
            <a:r>
              <a:rPr lang="zh-CN" altLang="en-US" sz="2400" b="1" noProof="1">
                <a:solidFill>
                  <a:srgbClr val="FFFFFF"/>
                </a:solidFill>
                <a:latin typeface="微软雅黑" charset="-122"/>
                <a:ea typeface="微软雅黑" charset="-122"/>
                <a:cs typeface="Arial" pitchFamily="34" charset="0"/>
              </a:rPr>
              <a:t>台风</a:t>
            </a:r>
            <a:endParaRPr lang="de-DE" altLang="zh-CN" sz="2400" b="1" noProof="1">
              <a:solidFill>
                <a:srgbClr val="FFFFFF"/>
              </a:solidFill>
              <a:latin typeface="微软雅黑" charset="-122"/>
              <a:ea typeface="微软雅黑" charset="-122"/>
              <a:cs typeface="Arial" pitchFamily="34" charset="0"/>
            </a:endParaRPr>
          </a:p>
        </p:txBody>
      </p:sp>
      <p:sp>
        <p:nvSpPr>
          <p:cNvPr id="13" name="Rectangle 19"/>
          <p:cNvSpPr>
            <a:spLocks noChangeArrowheads="1"/>
          </p:cNvSpPr>
          <p:nvPr/>
        </p:nvSpPr>
        <p:spPr bwMode="gray">
          <a:xfrm>
            <a:off x="8717280" y="1395730"/>
            <a:ext cx="3455035" cy="70993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txBody>
          <a:bodyPr lIns="95961" tIns="63974" rIns="95961" bIns="63974" anchor="ctr"/>
          <a:lstStyle/>
          <a:p>
            <a:pPr defTabSz="712470" eaLnBrk="0" hangingPunct="0"/>
            <a:r>
              <a:rPr lang="zh-CN" altLang="en-US" sz="2400" b="1" noProof="1">
                <a:solidFill>
                  <a:srgbClr val="FFFFFF"/>
                </a:solidFill>
                <a:latin typeface="微软雅黑" charset="-122"/>
                <a:ea typeface="微软雅黑" charset="-122"/>
                <a:cs typeface="Arial" pitchFamily="34" charset="0"/>
              </a:rPr>
              <a:t>洪涝</a:t>
            </a: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gray">
          <a:xfrm>
            <a:off x="19685" y="1292860"/>
            <a:ext cx="3410585" cy="527050"/>
          </a:xfrm>
          <a:prstGeom prst="rect">
            <a:avLst/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wrap="none" lIns="81247" tIns="40624" rIns="81247" bIns="40624" anchor="ctr"/>
          <a:lstStyle/>
          <a:p>
            <a:r>
              <a:rPr lang="zh-CN" altLang="en-US" sz="2800" b="1" noProof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干旱           </a:t>
            </a:r>
            <a:r>
              <a:rPr lang="zh-CN" altLang="en-US" sz="2800" b="1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春 夏</a:t>
            </a:r>
            <a:endParaRPr lang="de-DE" sz="2800" b="1" noProof="1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0170">
            <a:off x="3622675" y="2656205"/>
            <a:ext cx="3608705" cy="27063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" t="5723" r="252" b="13590"/>
          <a:stretch>
            <a:fillRect/>
          </a:stretch>
        </p:blipFill>
        <p:spPr>
          <a:xfrm>
            <a:off x="19685" y="1821815"/>
            <a:ext cx="3410585" cy="23069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6"/>
          <a:stretch>
            <a:fillRect/>
          </a:stretch>
        </p:blipFill>
        <p:spPr>
          <a:xfrm>
            <a:off x="8717280" y="2108835"/>
            <a:ext cx="3454400" cy="206692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430270" y="1819910"/>
            <a:ext cx="141986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charset="-122"/>
                <a:ea typeface="微软雅黑" charset="-122"/>
              </a:rPr>
              <a:t>成因：夏季风的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charset="-122"/>
                <a:ea typeface="微软雅黑" charset="-122"/>
              </a:rPr>
              <a:t>强弱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61380" y="1884680"/>
            <a:ext cx="275526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2400">
                <a:latin typeface="微软雅黑" charset="-122"/>
                <a:ea typeface="微软雅黑" charset="-122"/>
              </a:rPr>
              <a:t>成因：夏季风的</a:t>
            </a:r>
            <a:endParaRPr lang="en-US" altLang="zh-CN" sz="2400">
              <a:latin typeface="微软雅黑" charset="-122"/>
              <a:ea typeface="微软雅黑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400">
                <a:latin typeface="微软雅黑" charset="-122"/>
                <a:ea typeface="微软雅黑" charset="-122"/>
              </a:rPr>
              <a:t>             强弱</a:t>
            </a:r>
            <a:endParaRPr lang="en-US" altLang="zh-CN" sz="2400">
              <a:latin typeface="微软雅黑" charset="-122"/>
              <a:ea typeface="微软雅黑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sz="2400">
                <a:latin typeface="微软雅黑" charset="-122"/>
                <a:ea typeface="微软雅黑" charset="-122"/>
              </a:rPr>
              <a:t>              </a:t>
            </a:r>
          </a:p>
        </p:txBody>
      </p:sp>
      <p:sp>
        <p:nvSpPr>
          <p:cNvPr id="28" name="矩形 27"/>
          <p:cNvSpPr/>
          <p:nvPr/>
        </p:nvSpPr>
        <p:spPr>
          <a:xfrm>
            <a:off x="9692277" y="1495902"/>
            <a:ext cx="8832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夏 秋</a:t>
            </a:r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9213" y="6198443"/>
            <a:ext cx="2621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秋末、冬季、初春</a:t>
            </a:r>
          </a:p>
        </p:txBody>
      </p:sp>
      <p:sp>
        <p:nvSpPr>
          <p:cNvPr id="31" name="矩形 30"/>
          <p:cNvSpPr/>
          <p:nvPr/>
        </p:nvSpPr>
        <p:spPr>
          <a:xfrm>
            <a:off x="3430270" y="4392930"/>
            <a:ext cx="189547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00000"/>
              </a:lnSpc>
            </a:pPr>
            <a:r>
              <a:rPr lang="zh-CN" altLang="en-US" sz="2400">
                <a:latin typeface="微软雅黑" charset="-122"/>
                <a:ea typeface="微软雅黑" charset="-122"/>
              </a:rPr>
              <a:t>成因：</a:t>
            </a:r>
            <a:endParaRPr lang="en-US" altLang="zh-CN" sz="2400">
              <a:latin typeface="微软雅黑" charset="-122"/>
              <a:ea typeface="微软雅黑" charset="-122"/>
            </a:endParaRPr>
          </a:p>
          <a:p>
            <a:pPr algn="just" fontAlgn="auto">
              <a:lnSpc>
                <a:spcPct val="100000"/>
              </a:lnSpc>
            </a:pPr>
            <a:r>
              <a:rPr lang="zh-CN" altLang="en-US" sz="2400">
                <a:latin typeface="微软雅黑" charset="-122"/>
                <a:ea typeface="微软雅黑" charset="-122"/>
              </a:rPr>
              <a:t>源于西</a:t>
            </a:r>
            <a:endParaRPr lang="en-US" altLang="zh-CN" sz="2400">
              <a:latin typeface="微软雅黑" charset="-122"/>
              <a:ea typeface="微软雅黑" charset="-122"/>
            </a:endParaRPr>
          </a:p>
          <a:p>
            <a:pPr algn="just" fontAlgn="auto">
              <a:lnSpc>
                <a:spcPct val="100000"/>
              </a:lnSpc>
            </a:pPr>
            <a:r>
              <a:rPr lang="zh-CN" altLang="en-US" sz="2400">
                <a:latin typeface="微软雅黑" charset="-122"/>
                <a:ea typeface="微软雅黑" charset="-122"/>
              </a:rPr>
              <a:t>伯利亚、</a:t>
            </a:r>
            <a:endParaRPr lang="en-US" altLang="zh-CN" sz="2400">
              <a:latin typeface="微软雅黑" charset="-122"/>
              <a:ea typeface="微软雅黑" charset="-122"/>
            </a:endParaRPr>
          </a:p>
          <a:p>
            <a:pPr algn="just" fontAlgn="auto">
              <a:lnSpc>
                <a:spcPct val="100000"/>
              </a:lnSpc>
            </a:pPr>
            <a:r>
              <a:rPr lang="zh-CN" altLang="en-US" sz="2400">
                <a:latin typeface="微软雅黑" charset="-122"/>
                <a:ea typeface="微软雅黑" charset="-122"/>
              </a:rPr>
              <a:t>蒙古的强</a:t>
            </a:r>
          </a:p>
          <a:p>
            <a:pPr algn="just" fontAlgn="auto">
              <a:lnSpc>
                <a:spcPct val="100000"/>
              </a:lnSpc>
            </a:pPr>
            <a:r>
              <a:rPr lang="zh-CN" altLang="en-US" sz="2400">
                <a:latin typeface="微软雅黑" charset="-122"/>
                <a:ea typeface="微软雅黑" charset="-122"/>
              </a:rPr>
              <a:t>冷空气侵入。</a:t>
            </a:r>
            <a:endParaRPr lang="en-US" altLang="zh-CN" sz="2400">
              <a:latin typeface="微软雅黑" charset="-122"/>
              <a:ea typeface="微软雅黑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86830" y="4999355"/>
            <a:ext cx="244856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00000"/>
              </a:lnSpc>
            </a:pPr>
            <a:r>
              <a:rPr lang="zh-CN" altLang="en-US" sz="1600">
                <a:latin typeface="微软雅黑" charset="-122"/>
                <a:ea typeface="微软雅黑" charset="-122"/>
              </a:rPr>
              <a:t>   </a:t>
            </a:r>
            <a:r>
              <a:rPr lang="zh-CN" altLang="en-US" sz="2400">
                <a:latin typeface="微软雅黑" charset="-122"/>
                <a:ea typeface="微软雅黑" charset="-122"/>
              </a:rPr>
              <a:t>成因：</a:t>
            </a:r>
            <a:r>
              <a:rPr lang="zh-CN" altLang="zh-CN" sz="2400">
                <a:latin typeface="微软雅黑" charset="-122"/>
                <a:ea typeface="微软雅黑" charset="-122"/>
              </a:rPr>
              <a:t>形成</a:t>
            </a:r>
            <a:r>
              <a:rPr lang="en-US" altLang="zh-CN" sz="2400">
                <a:latin typeface="微软雅黑" charset="-122"/>
                <a:ea typeface="微软雅黑" charset="-122"/>
              </a:rPr>
              <a:t> </a:t>
            </a:r>
          </a:p>
          <a:p>
            <a:pPr algn="just" fontAlgn="auto">
              <a:lnSpc>
                <a:spcPct val="100000"/>
              </a:lnSpc>
            </a:pPr>
            <a:r>
              <a:rPr lang="zh-CN" altLang="zh-CN" sz="2400">
                <a:latin typeface="微软雅黑" charset="-122"/>
                <a:ea typeface="微软雅黑" charset="-122"/>
              </a:rPr>
              <a:t>于热带洋面强</a:t>
            </a:r>
          </a:p>
          <a:p>
            <a:pPr algn="just" fontAlgn="auto">
              <a:lnSpc>
                <a:spcPct val="100000"/>
              </a:lnSpc>
            </a:pPr>
            <a:r>
              <a:rPr lang="zh-CN" altLang="zh-CN" sz="2400">
                <a:latin typeface="微软雅黑" charset="-122"/>
                <a:ea typeface="微软雅黑" charset="-122"/>
              </a:rPr>
              <a:t>烈的热带气旋</a:t>
            </a:r>
            <a:r>
              <a:rPr lang="zh-CN" altLang="en-US" sz="2400">
                <a:latin typeface="微软雅黑" charset="-122"/>
                <a:ea typeface="微软雅黑" charset="-122"/>
              </a:rPr>
              <a:t>。</a:t>
            </a:r>
            <a:endParaRPr lang="en-US" altLang="zh-CN" sz="2400">
              <a:latin typeface="微软雅黑" charset="-122"/>
              <a:ea typeface="微软雅黑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670" y="3931285"/>
            <a:ext cx="3456940" cy="213233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17280" y="4142105"/>
            <a:ext cx="3454400" cy="20561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692277" y="6298407"/>
            <a:ext cx="8832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夏 秋</a:t>
            </a:r>
            <a:endParaRPr lang="zh-CN" altLang="en-US" sz="2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"/>
          <p:cNvGrpSpPr/>
          <p:nvPr/>
        </p:nvGrpSpPr>
        <p:grpSpPr>
          <a:xfrm>
            <a:off x="0" y="770255"/>
            <a:ext cx="12151995" cy="128270"/>
            <a:chOff x="57" y="1058"/>
            <a:chExt cx="13204" cy="2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我国1月气温分布图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470" y="769620"/>
            <a:ext cx="7527925" cy="5963285"/>
          </a:xfrm>
          <a:prstGeom prst="rect">
            <a:avLst/>
          </a:prstGeom>
        </p:spPr>
      </p:pic>
      <p:grpSp>
        <p:nvGrpSpPr>
          <p:cNvPr id="9" name="组合 6"/>
          <p:cNvGrpSpPr/>
          <p:nvPr/>
        </p:nvGrpSpPr>
        <p:grpSpPr>
          <a:xfrm>
            <a:off x="2750820" y="1098550"/>
            <a:ext cx="3200400" cy="1437640"/>
            <a:chOff x="4172" y="2073"/>
            <a:chExt cx="5040" cy="2264"/>
          </a:xfrm>
        </p:grpSpPr>
        <p:cxnSp>
          <p:nvCxnSpPr>
            <p:cNvPr id="132" name="直接连接符 131"/>
            <p:cNvCxnSpPr/>
            <p:nvPr/>
          </p:nvCxnSpPr>
          <p:spPr>
            <a:xfrm>
              <a:off x="6870" y="2163"/>
              <a:ext cx="147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本框 132"/>
            <p:cNvSpPr txBox="1"/>
            <p:nvPr/>
          </p:nvSpPr>
          <p:spPr>
            <a:xfrm>
              <a:off x="4172" y="2885"/>
              <a:ext cx="3437" cy="14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1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月平均气温最低</a:t>
              </a:r>
              <a:endParaRPr lang="en-US" altLang="zh-CN" b="1">
                <a:solidFill>
                  <a:srgbClr val="002060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  <a:sym typeface="+mn-ea"/>
                </a:rPr>
                <a:t>–32°C以下</a:t>
              </a:r>
              <a:endParaRPr lang="zh-CN" altLang="en-US" b="1">
                <a:solidFill>
                  <a:srgbClr val="002060"/>
                </a:solidFill>
                <a:latin typeface="微软雅黑" charset="-122"/>
                <a:ea typeface="微软雅黑" charset="-122"/>
              </a:endParaRPr>
            </a:p>
          </p:txBody>
        </p:sp>
        <p:grpSp>
          <p:nvGrpSpPr>
            <p:cNvPr id="12" name="组合 133"/>
            <p:cNvGrpSpPr/>
            <p:nvPr/>
          </p:nvGrpSpPr>
          <p:grpSpPr>
            <a:xfrm>
              <a:off x="8159" y="2073"/>
              <a:ext cx="1053" cy="812"/>
              <a:chOff x="9712483" y="492201"/>
              <a:chExt cx="724878" cy="605116"/>
            </a:xfrm>
          </p:grpSpPr>
          <p:sp>
            <p:nvSpPr>
              <p:cNvPr id="136" name="椭圆 135"/>
              <p:cNvSpPr/>
              <p:nvPr/>
            </p:nvSpPr>
            <p:spPr>
              <a:xfrm>
                <a:off x="9836857" y="492201"/>
                <a:ext cx="134146" cy="1341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9712483" y="665126"/>
                <a:ext cx="724878" cy="43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rgbClr val="FF0000"/>
                    </a:solidFill>
                    <a:latin typeface="微软雅黑" charset="-122"/>
                    <a:ea typeface="微软雅黑" charset="-122"/>
                  </a:rPr>
                  <a:t>漠河</a:t>
                </a:r>
              </a:p>
            </p:txBody>
          </p:sp>
        </p:grpSp>
      </p:grpSp>
      <p:cxnSp>
        <p:nvCxnSpPr>
          <p:cNvPr id="135" name="直接连接符 134"/>
          <p:cNvCxnSpPr/>
          <p:nvPr/>
        </p:nvCxnSpPr>
        <p:spPr>
          <a:xfrm flipH="1">
            <a:off x="4464050" y="1156335"/>
            <a:ext cx="0" cy="54737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24"/>
          <p:cNvGrpSpPr/>
          <p:nvPr/>
        </p:nvGrpSpPr>
        <p:grpSpPr>
          <a:xfrm>
            <a:off x="2004060" y="5915025"/>
            <a:ext cx="3401695" cy="944042"/>
            <a:chOff x="6164372" y="5841511"/>
            <a:chExt cx="3566198" cy="1258533"/>
          </a:xfrm>
        </p:grpSpPr>
        <p:cxnSp>
          <p:nvCxnSpPr>
            <p:cNvPr id="27" name="直接连接符 26"/>
            <p:cNvCxnSpPr>
              <a:endCxn id="31" idx="2"/>
            </p:cNvCxnSpPr>
            <p:nvPr/>
          </p:nvCxnSpPr>
          <p:spPr>
            <a:xfrm>
              <a:off x="7908315" y="6136778"/>
              <a:ext cx="940520" cy="1512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6164372" y="5870870"/>
              <a:ext cx="1833011" cy="1229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1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月平均气温最低</a:t>
              </a: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16-20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℃</a:t>
              </a:r>
            </a:p>
          </p:txBody>
        </p:sp>
        <p:grpSp>
          <p:nvGrpSpPr>
            <p:cNvPr id="19" name="组合 28"/>
            <p:cNvGrpSpPr/>
            <p:nvPr/>
          </p:nvGrpSpPr>
          <p:grpSpPr>
            <a:xfrm>
              <a:off x="8848836" y="6084824"/>
              <a:ext cx="881734" cy="757276"/>
              <a:chOff x="10008307" y="602041"/>
              <a:chExt cx="881734" cy="75727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0008307" y="602041"/>
                <a:ext cx="134146" cy="1341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165163" y="669913"/>
                <a:ext cx="724878" cy="68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rgbClr val="FF0000"/>
                    </a:solidFill>
                    <a:latin typeface="微软雅黑" charset="-122"/>
                    <a:ea typeface="微软雅黑" charset="-122"/>
                  </a:rPr>
                  <a:t>海口</a:t>
                </a:r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 flipH="1">
              <a:off x="7908315" y="5841511"/>
              <a:ext cx="0" cy="6421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3752191" y="6551109"/>
            <a:ext cx="17316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中国</a:t>
            </a:r>
            <a:r>
              <a:rPr lang="en-US" altLang="zh-CN" sz="1400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1</a:t>
            </a:r>
            <a:r>
              <a:rPr lang="zh-CN" altLang="en-US" sz="1400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月气温分布图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67500" y="927735"/>
            <a:ext cx="5504815" cy="452431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charset="-122"/>
                <a:ea typeface="微软雅黑" charset="-122"/>
                <a:cs typeface="微软雅黑" panose="020B0503020204020204" charset="-122"/>
              </a:rPr>
              <a:t>5.</a:t>
            </a:r>
            <a:r>
              <a:rPr lang="zh-CN" altLang="en-US" sz="2400" dirty="0">
                <a:latin typeface="微软雅黑" charset="-122"/>
                <a:ea typeface="微软雅黑" charset="-122"/>
                <a:cs typeface="微软雅黑" panose="020B0503020204020204" charset="-122"/>
                <a:sym typeface="+mn-ea"/>
              </a:rPr>
              <a:t>我国南北</a:t>
            </a:r>
            <a:r>
              <a:rPr lang="en-US" altLang="zh-CN" sz="2400" dirty="0">
                <a:latin typeface="微软雅黑" charset="-122"/>
                <a:ea typeface="微软雅黑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latin typeface="微软雅黑" charset="-122"/>
                <a:ea typeface="微软雅黑" charset="-122"/>
                <a:cs typeface="微软雅黑" panose="020B0503020204020204" charset="-122"/>
                <a:sym typeface="+mn-ea"/>
              </a:rPr>
              <a:t>月气温相差多少？</a:t>
            </a:r>
            <a:endParaRPr lang="zh-CN" altLang="en-US" sz="2400" dirty="0">
              <a:latin typeface="微软雅黑"/>
              <a:ea typeface="微软雅黑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/>
              <a:ea typeface="微软雅黑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charset="-122"/>
                <a:ea typeface="微软雅黑" charset="-122"/>
                <a:cs typeface="微软雅黑" panose="020B0503020204020204" charset="-122"/>
              </a:rPr>
              <a:t>6.</a:t>
            </a:r>
            <a:r>
              <a:rPr lang="zh-CN" altLang="en-US" sz="2400" dirty="0" smtClean="0">
                <a:latin typeface="微软雅黑" charset="-122"/>
                <a:ea typeface="微软雅黑" charset="-122"/>
                <a:cs typeface="微软雅黑" panose="020B0503020204020204" charset="-122"/>
              </a:rPr>
              <a:t>描述</a:t>
            </a:r>
            <a:r>
              <a:rPr lang="en-US" altLang="zh-CN" sz="2400" dirty="0" smtClean="0">
                <a:latin typeface="微软雅黑" charset="-122"/>
                <a:ea typeface="微软雅黑" charset="-122"/>
                <a:cs typeface="微软雅黑" panose="020B0503020204020204" charset="-122"/>
              </a:rPr>
              <a:t>0</a:t>
            </a:r>
            <a:r>
              <a:rPr lang="zh-CN" altLang="en-US" sz="2400" dirty="0">
                <a:latin typeface="微软雅黑" charset="-122"/>
                <a:ea typeface="微软雅黑" charset="-122"/>
                <a:cs typeface="微软雅黑" panose="020B0503020204020204" charset="-122"/>
              </a:rPr>
              <a:t>℃</a:t>
            </a:r>
            <a:r>
              <a:rPr lang="zh-CN" altLang="en-US" sz="2400" dirty="0" smtClean="0">
                <a:latin typeface="微软雅黑" charset="-122"/>
                <a:ea typeface="微软雅黑" charset="-122"/>
                <a:cs typeface="微软雅黑" panose="020B0503020204020204" charset="-122"/>
              </a:rPr>
              <a:t>等温线的走向及影响因素，</a:t>
            </a:r>
            <a:r>
              <a:rPr lang="zh-CN" altLang="en-US" sz="2400" dirty="0">
                <a:latin typeface="微软雅黑" charset="-122"/>
                <a:ea typeface="微软雅黑" charset="-122"/>
                <a:cs typeface="微软雅黑" panose="020B0503020204020204" charset="-122"/>
              </a:rPr>
              <a:t>观察其经过哪些地形区？其地理意义</a:t>
            </a:r>
            <a:r>
              <a:rPr lang="zh-CN" altLang="en-US" sz="2400" dirty="0" smtClean="0">
                <a:latin typeface="微软雅黑" charset="-122"/>
                <a:ea typeface="微软雅黑" charset="-122"/>
                <a:cs typeface="微软雅黑" panose="020B0503020204020204" charset="-122"/>
              </a:rPr>
              <a:t>？</a:t>
            </a:r>
            <a:endParaRPr lang="en-US" altLang="zh-CN" sz="2400" dirty="0" smtClean="0">
              <a:latin typeface="微软雅黑" charset="-122"/>
              <a:ea typeface="微软雅黑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charset="-122"/>
              <a:ea typeface="微软雅黑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charset="-122"/>
              <a:ea typeface="微软雅黑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charset="-122"/>
              <a:ea typeface="微软雅黑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charset="-122"/>
              <a:ea typeface="微软雅黑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59602" y="1614437"/>
            <a:ext cx="153606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48~52</a:t>
            </a:r>
            <a:r>
              <a:rPr lang="zh-CN" altLang="en-US" sz="2800" b="1">
                <a:solidFill>
                  <a:srgbClr val="FF0000"/>
                </a:solidFill>
              </a:rPr>
              <a:t>℃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59245" y="4173220"/>
            <a:ext cx="5349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河流封冻、植物落叶、农业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生产、</a:t>
            </a:r>
            <a:r>
              <a:rPr lang="zh-CN" altLang="en-US" sz="24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人们生活（供暖与否）等等。</a:t>
            </a:r>
          </a:p>
        </p:txBody>
      </p:sp>
      <p:grpSp>
        <p:nvGrpSpPr>
          <p:cNvPr id="20" name="组合 15"/>
          <p:cNvGrpSpPr/>
          <p:nvPr/>
        </p:nvGrpSpPr>
        <p:grpSpPr>
          <a:xfrm>
            <a:off x="-107950" y="3330212"/>
            <a:ext cx="5746750" cy="1617345"/>
            <a:chOff x="4975" y="3783"/>
            <a:chExt cx="6602" cy="2124"/>
          </a:xfrm>
        </p:grpSpPr>
        <p:sp>
          <p:nvSpPr>
            <p:cNvPr id="8" name="任意多边形 12"/>
            <p:cNvSpPr/>
            <p:nvPr/>
          </p:nvSpPr>
          <p:spPr>
            <a:xfrm>
              <a:off x="7752" y="4593"/>
              <a:ext cx="3825" cy="1314"/>
            </a:xfrm>
            <a:custGeom>
              <a:avLst/>
              <a:gdLst>
                <a:gd name="connsiteX0" fmla="*/ 4107766 w 4107766"/>
                <a:gd name="connsiteY0" fmla="*/ 0 h 1336689"/>
                <a:gd name="connsiteX1" fmla="*/ 3896750 w 4107766"/>
                <a:gd name="connsiteY1" fmla="*/ 56271 h 1336689"/>
                <a:gd name="connsiteX2" fmla="*/ 3727938 w 4107766"/>
                <a:gd name="connsiteY2" fmla="*/ 28135 h 1336689"/>
                <a:gd name="connsiteX3" fmla="*/ 3559126 w 4107766"/>
                <a:gd name="connsiteY3" fmla="*/ 154745 h 1336689"/>
                <a:gd name="connsiteX4" fmla="*/ 3151163 w 4107766"/>
                <a:gd name="connsiteY4" fmla="*/ 126609 h 1336689"/>
                <a:gd name="connsiteX5" fmla="*/ 2996418 w 4107766"/>
                <a:gd name="connsiteY5" fmla="*/ 267286 h 1336689"/>
                <a:gd name="connsiteX6" fmla="*/ 2757267 w 4107766"/>
                <a:gd name="connsiteY6" fmla="*/ 211015 h 1336689"/>
                <a:gd name="connsiteX7" fmla="*/ 2574387 w 4107766"/>
                <a:gd name="connsiteY7" fmla="*/ 295421 h 1336689"/>
                <a:gd name="connsiteX8" fmla="*/ 2461846 w 4107766"/>
                <a:gd name="connsiteY8" fmla="*/ 295421 h 1336689"/>
                <a:gd name="connsiteX9" fmla="*/ 2278966 w 4107766"/>
                <a:gd name="connsiteY9" fmla="*/ 323557 h 1336689"/>
                <a:gd name="connsiteX10" fmla="*/ 2250830 w 4107766"/>
                <a:gd name="connsiteY10" fmla="*/ 295421 h 1336689"/>
                <a:gd name="connsiteX11" fmla="*/ 2067950 w 4107766"/>
                <a:gd name="connsiteY11" fmla="*/ 379828 h 1336689"/>
                <a:gd name="connsiteX12" fmla="*/ 1969476 w 4107766"/>
                <a:gd name="connsiteY12" fmla="*/ 239151 h 1336689"/>
                <a:gd name="connsiteX13" fmla="*/ 1659987 w 4107766"/>
                <a:gd name="connsiteY13" fmla="*/ 703385 h 1336689"/>
                <a:gd name="connsiteX14" fmla="*/ 1519310 w 4107766"/>
                <a:gd name="connsiteY14" fmla="*/ 618978 h 1336689"/>
                <a:gd name="connsiteX15" fmla="*/ 1533378 w 4107766"/>
                <a:gd name="connsiteY15" fmla="*/ 1012874 h 1336689"/>
                <a:gd name="connsiteX16" fmla="*/ 1477107 w 4107766"/>
                <a:gd name="connsiteY16" fmla="*/ 1083212 h 1336689"/>
                <a:gd name="connsiteX17" fmla="*/ 1392701 w 4107766"/>
                <a:gd name="connsiteY17" fmla="*/ 858129 h 1336689"/>
                <a:gd name="connsiteX18" fmla="*/ 1378633 w 4107766"/>
                <a:gd name="connsiteY18" fmla="*/ 1125415 h 1336689"/>
                <a:gd name="connsiteX19" fmla="*/ 1209821 w 4107766"/>
                <a:gd name="connsiteY19" fmla="*/ 1336431 h 1336689"/>
                <a:gd name="connsiteX20" fmla="*/ 1237956 w 4107766"/>
                <a:gd name="connsiteY20" fmla="*/ 1083212 h 1336689"/>
                <a:gd name="connsiteX21" fmla="*/ 1125415 w 4107766"/>
                <a:gd name="connsiteY21" fmla="*/ 731520 h 1336689"/>
                <a:gd name="connsiteX22" fmla="*/ 1055076 w 4107766"/>
                <a:gd name="connsiteY22" fmla="*/ 1125415 h 1336689"/>
                <a:gd name="connsiteX23" fmla="*/ 914400 w 4107766"/>
                <a:gd name="connsiteY23" fmla="*/ 984738 h 1336689"/>
                <a:gd name="connsiteX24" fmla="*/ 815926 w 4107766"/>
                <a:gd name="connsiteY24" fmla="*/ 1012874 h 1336689"/>
                <a:gd name="connsiteX25" fmla="*/ 633046 w 4107766"/>
                <a:gd name="connsiteY25" fmla="*/ 872197 h 1336689"/>
                <a:gd name="connsiteX26" fmla="*/ 379827 w 4107766"/>
                <a:gd name="connsiteY26" fmla="*/ 900332 h 1336689"/>
                <a:gd name="connsiteX27" fmla="*/ 126609 w 4107766"/>
                <a:gd name="connsiteY27" fmla="*/ 956603 h 1336689"/>
                <a:gd name="connsiteX28" fmla="*/ 281353 w 4107766"/>
                <a:gd name="connsiteY28" fmla="*/ 1181686 h 1336689"/>
                <a:gd name="connsiteX29" fmla="*/ 0 w 4107766"/>
                <a:gd name="connsiteY29" fmla="*/ 1308295 h 1336689"/>
                <a:gd name="connsiteX30" fmla="*/ 0 w 4107766"/>
                <a:gd name="connsiteY30" fmla="*/ 1308295 h 1336689"/>
                <a:gd name="connsiteX0-1" fmla="*/ 4107766 w 4107766"/>
                <a:gd name="connsiteY0-2" fmla="*/ 0 h 1336689"/>
                <a:gd name="connsiteX1-3" fmla="*/ 3896750 w 4107766"/>
                <a:gd name="connsiteY1-4" fmla="*/ 56271 h 1336689"/>
                <a:gd name="connsiteX2-5" fmla="*/ 3727938 w 4107766"/>
                <a:gd name="connsiteY2-6" fmla="*/ 28135 h 1336689"/>
                <a:gd name="connsiteX3-7" fmla="*/ 3559126 w 4107766"/>
                <a:gd name="connsiteY3-8" fmla="*/ 154745 h 1336689"/>
                <a:gd name="connsiteX4-9" fmla="*/ 3151163 w 4107766"/>
                <a:gd name="connsiteY4-10" fmla="*/ 126609 h 1336689"/>
                <a:gd name="connsiteX5-11" fmla="*/ 2996418 w 4107766"/>
                <a:gd name="connsiteY5-12" fmla="*/ 267286 h 1336689"/>
                <a:gd name="connsiteX6-13" fmla="*/ 2757267 w 4107766"/>
                <a:gd name="connsiteY6-14" fmla="*/ 211015 h 1336689"/>
                <a:gd name="connsiteX7-15" fmla="*/ 2574387 w 4107766"/>
                <a:gd name="connsiteY7-16" fmla="*/ 295421 h 1336689"/>
                <a:gd name="connsiteX8-17" fmla="*/ 2461846 w 4107766"/>
                <a:gd name="connsiteY8-18" fmla="*/ 295421 h 1336689"/>
                <a:gd name="connsiteX9-19" fmla="*/ 2278966 w 4107766"/>
                <a:gd name="connsiteY9-20" fmla="*/ 323557 h 1336689"/>
                <a:gd name="connsiteX10-21" fmla="*/ 2250830 w 4107766"/>
                <a:gd name="connsiteY10-22" fmla="*/ 295421 h 1336689"/>
                <a:gd name="connsiteX11-23" fmla="*/ 2067950 w 4107766"/>
                <a:gd name="connsiteY11-24" fmla="*/ 379828 h 1336689"/>
                <a:gd name="connsiteX12-25" fmla="*/ 1969476 w 4107766"/>
                <a:gd name="connsiteY12-26" fmla="*/ 239151 h 1336689"/>
                <a:gd name="connsiteX13-27" fmla="*/ 1869431 w 4107766"/>
                <a:gd name="connsiteY13-28" fmla="*/ 557303 h 1336689"/>
                <a:gd name="connsiteX14-29" fmla="*/ 1659987 w 4107766"/>
                <a:gd name="connsiteY14-30" fmla="*/ 703385 h 1336689"/>
                <a:gd name="connsiteX15-31" fmla="*/ 1519310 w 4107766"/>
                <a:gd name="connsiteY15-32" fmla="*/ 618978 h 1336689"/>
                <a:gd name="connsiteX16-33" fmla="*/ 1533378 w 4107766"/>
                <a:gd name="connsiteY16-34" fmla="*/ 1012874 h 1336689"/>
                <a:gd name="connsiteX17-35" fmla="*/ 1477107 w 4107766"/>
                <a:gd name="connsiteY17-36" fmla="*/ 1083212 h 1336689"/>
                <a:gd name="connsiteX18-37" fmla="*/ 1392701 w 4107766"/>
                <a:gd name="connsiteY18-38" fmla="*/ 858129 h 1336689"/>
                <a:gd name="connsiteX19-39" fmla="*/ 1378633 w 4107766"/>
                <a:gd name="connsiteY19-40" fmla="*/ 1125415 h 1336689"/>
                <a:gd name="connsiteX20-41" fmla="*/ 1209821 w 4107766"/>
                <a:gd name="connsiteY20-42" fmla="*/ 1336431 h 1336689"/>
                <a:gd name="connsiteX21-43" fmla="*/ 1237956 w 4107766"/>
                <a:gd name="connsiteY21-44" fmla="*/ 1083212 h 1336689"/>
                <a:gd name="connsiteX22-45" fmla="*/ 1125415 w 4107766"/>
                <a:gd name="connsiteY22-46" fmla="*/ 731520 h 1336689"/>
                <a:gd name="connsiteX23-47" fmla="*/ 1055076 w 4107766"/>
                <a:gd name="connsiteY23-48" fmla="*/ 1125415 h 1336689"/>
                <a:gd name="connsiteX24-49" fmla="*/ 914400 w 4107766"/>
                <a:gd name="connsiteY24-50" fmla="*/ 984738 h 1336689"/>
                <a:gd name="connsiteX25-51" fmla="*/ 815926 w 4107766"/>
                <a:gd name="connsiteY25-52" fmla="*/ 1012874 h 1336689"/>
                <a:gd name="connsiteX26-53" fmla="*/ 633046 w 4107766"/>
                <a:gd name="connsiteY26-54" fmla="*/ 872197 h 1336689"/>
                <a:gd name="connsiteX27-55" fmla="*/ 379827 w 4107766"/>
                <a:gd name="connsiteY27-56" fmla="*/ 900332 h 1336689"/>
                <a:gd name="connsiteX28-57" fmla="*/ 126609 w 4107766"/>
                <a:gd name="connsiteY28-58" fmla="*/ 956603 h 1336689"/>
                <a:gd name="connsiteX29-59" fmla="*/ 281353 w 4107766"/>
                <a:gd name="connsiteY29-60" fmla="*/ 1181686 h 1336689"/>
                <a:gd name="connsiteX30-61" fmla="*/ 0 w 4107766"/>
                <a:gd name="connsiteY30-62" fmla="*/ 1308295 h 1336689"/>
                <a:gd name="connsiteX31" fmla="*/ 0 w 4107766"/>
                <a:gd name="connsiteY31" fmla="*/ 1308295 h 1336689"/>
                <a:gd name="connsiteX0-63" fmla="*/ 4107766 w 4107766"/>
                <a:gd name="connsiteY0-64" fmla="*/ 0 h 1336689"/>
                <a:gd name="connsiteX1-65" fmla="*/ 3896750 w 4107766"/>
                <a:gd name="connsiteY1-66" fmla="*/ 56271 h 1336689"/>
                <a:gd name="connsiteX2-67" fmla="*/ 3727938 w 4107766"/>
                <a:gd name="connsiteY2-68" fmla="*/ 28135 h 1336689"/>
                <a:gd name="connsiteX3-69" fmla="*/ 3559126 w 4107766"/>
                <a:gd name="connsiteY3-70" fmla="*/ 154745 h 1336689"/>
                <a:gd name="connsiteX4-71" fmla="*/ 3151163 w 4107766"/>
                <a:gd name="connsiteY4-72" fmla="*/ 126609 h 1336689"/>
                <a:gd name="connsiteX5-73" fmla="*/ 2996418 w 4107766"/>
                <a:gd name="connsiteY5-74" fmla="*/ 267286 h 1336689"/>
                <a:gd name="connsiteX6-75" fmla="*/ 2757267 w 4107766"/>
                <a:gd name="connsiteY6-76" fmla="*/ 211015 h 1336689"/>
                <a:gd name="connsiteX7-77" fmla="*/ 2574387 w 4107766"/>
                <a:gd name="connsiteY7-78" fmla="*/ 295421 h 1336689"/>
                <a:gd name="connsiteX8-79" fmla="*/ 2461846 w 4107766"/>
                <a:gd name="connsiteY8-80" fmla="*/ 295421 h 1336689"/>
                <a:gd name="connsiteX9-81" fmla="*/ 2278966 w 4107766"/>
                <a:gd name="connsiteY9-82" fmla="*/ 323557 h 1336689"/>
                <a:gd name="connsiteX10-83" fmla="*/ 2250830 w 4107766"/>
                <a:gd name="connsiteY10-84" fmla="*/ 295421 h 1336689"/>
                <a:gd name="connsiteX11-85" fmla="*/ 2067950 w 4107766"/>
                <a:gd name="connsiteY11-86" fmla="*/ 379828 h 1336689"/>
                <a:gd name="connsiteX12-87" fmla="*/ 1969476 w 4107766"/>
                <a:gd name="connsiteY12-88" fmla="*/ 239151 h 1336689"/>
                <a:gd name="connsiteX13-89" fmla="*/ 1869431 w 4107766"/>
                <a:gd name="connsiteY13-90" fmla="*/ 557303 h 1336689"/>
                <a:gd name="connsiteX14-91" fmla="*/ 1659987 w 4107766"/>
                <a:gd name="connsiteY14-92" fmla="*/ 703385 h 1336689"/>
                <a:gd name="connsiteX15-93" fmla="*/ 1519310 w 4107766"/>
                <a:gd name="connsiteY15-94" fmla="*/ 618978 h 1336689"/>
                <a:gd name="connsiteX16-95" fmla="*/ 1533378 w 4107766"/>
                <a:gd name="connsiteY16-96" fmla="*/ 1012874 h 1336689"/>
                <a:gd name="connsiteX17-97" fmla="*/ 1477107 w 4107766"/>
                <a:gd name="connsiteY17-98" fmla="*/ 1083212 h 1336689"/>
                <a:gd name="connsiteX18-99" fmla="*/ 1392701 w 4107766"/>
                <a:gd name="connsiteY18-100" fmla="*/ 858129 h 1336689"/>
                <a:gd name="connsiteX19-101" fmla="*/ 1378633 w 4107766"/>
                <a:gd name="connsiteY19-102" fmla="*/ 1125415 h 1336689"/>
                <a:gd name="connsiteX20-103" fmla="*/ 1209821 w 4107766"/>
                <a:gd name="connsiteY20-104" fmla="*/ 1336431 h 1336689"/>
                <a:gd name="connsiteX21-105" fmla="*/ 1237956 w 4107766"/>
                <a:gd name="connsiteY21-106" fmla="*/ 1083212 h 1336689"/>
                <a:gd name="connsiteX22-107" fmla="*/ 1125415 w 4107766"/>
                <a:gd name="connsiteY22-108" fmla="*/ 731520 h 1336689"/>
                <a:gd name="connsiteX23-109" fmla="*/ 1055076 w 4107766"/>
                <a:gd name="connsiteY23-110" fmla="*/ 1125415 h 1336689"/>
                <a:gd name="connsiteX24-111" fmla="*/ 914400 w 4107766"/>
                <a:gd name="connsiteY24-112" fmla="*/ 984738 h 1336689"/>
                <a:gd name="connsiteX25-113" fmla="*/ 815926 w 4107766"/>
                <a:gd name="connsiteY25-114" fmla="*/ 1012874 h 1336689"/>
                <a:gd name="connsiteX26-115" fmla="*/ 633046 w 4107766"/>
                <a:gd name="connsiteY26-116" fmla="*/ 872197 h 1336689"/>
                <a:gd name="connsiteX27-117" fmla="*/ 379827 w 4107766"/>
                <a:gd name="connsiteY27-118" fmla="*/ 900332 h 1336689"/>
                <a:gd name="connsiteX28-119" fmla="*/ 126609 w 4107766"/>
                <a:gd name="connsiteY28-120" fmla="*/ 956603 h 1336689"/>
                <a:gd name="connsiteX29-121" fmla="*/ 281353 w 4107766"/>
                <a:gd name="connsiteY29-122" fmla="*/ 1181686 h 1336689"/>
                <a:gd name="connsiteX30-123" fmla="*/ 0 w 4107766"/>
                <a:gd name="connsiteY30-124" fmla="*/ 1308295 h 1336689"/>
                <a:gd name="connsiteX31-125" fmla="*/ 0 w 4107766"/>
                <a:gd name="connsiteY31-126" fmla="*/ 1308295 h 13366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125" y="connsiteY31-126"/>
                </a:cxn>
              </a:cxnLst>
              <a:rect l="l" t="t" r="r" b="b"/>
              <a:pathLst>
                <a:path w="4107766" h="1336689">
                  <a:moveTo>
                    <a:pt x="4107766" y="0"/>
                  </a:moveTo>
                  <a:cubicBezTo>
                    <a:pt x="4033910" y="25791"/>
                    <a:pt x="3960055" y="51582"/>
                    <a:pt x="3896750" y="56271"/>
                  </a:cubicBezTo>
                  <a:cubicBezTo>
                    <a:pt x="3833445" y="60960"/>
                    <a:pt x="3784209" y="11723"/>
                    <a:pt x="3727938" y="28135"/>
                  </a:cubicBezTo>
                  <a:cubicBezTo>
                    <a:pt x="3671667" y="44547"/>
                    <a:pt x="3655255" y="138333"/>
                    <a:pt x="3559126" y="154745"/>
                  </a:cubicBezTo>
                  <a:cubicBezTo>
                    <a:pt x="3462997" y="171157"/>
                    <a:pt x="3244948" y="107852"/>
                    <a:pt x="3151163" y="126609"/>
                  </a:cubicBezTo>
                  <a:cubicBezTo>
                    <a:pt x="3057378" y="145366"/>
                    <a:pt x="3062067" y="253218"/>
                    <a:pt x="2996418" y="267286"/>
                  </a:cubicBezTo>
                  <a:cubicBezTo>
                    <a:pt x="2930769" y="281354"/>
                    <a:pt x="2827605" y="206326"/>
                    <a:pt x="2757267" y="211015"/>
                  </a:cubicBezTo>
                  <a:cubicBezTo>
                    <a:pt x="2686928" y="215704"/>
                    <a:pt x="2623624" y="281353"/>
                    <a:pt x="2574387" y="295421"/>
                  </a:cubicBezTo>
                  <a:cubicBezTo>
                    <a:pt x="2525150" y="309489"/>
                    <a:pt x="2511083" y="290732"/>
                    <a:pt x="2461846" y="295421"/>
                  </a:cubicBezTo>
                  <a:cubicBezTo>
                    <a:pt x="2412609" y="300110"/>
                    <a:pt x="2314135" y="323557"/>
                    <a:pt x="2278966" y="323557"/>
                  </a:cubicBezTo>
                  <a:cubicBezTo>
                    <a:pt x="2243797" y="323557"/>
                    <a:pt x="2285999" y="286043"/>
                    <a:pt x="2250830" y="295421"/>
                  </a:cubicBezTo>
                  <a:cubicBezTo>
                    <a:pt x="2215661" y="304799"/>
                    <a:pt x="2114842" y="389206"/>
                    <a:pt x="2067950" y="379828"/>
                  </a:cubicBezTo>
                  <a:cubicBezTo>
                    <a:pt x="2021058" y="370450"/>
                    <a:pt x="2028540" y="222375"/>
                    <a:pt x="1969476" y="239151"/>
                  </a:cubicBezTo>
                  <a:cubicBezTo>
                    <a:pt x="1910412" y="255927"/>
                    <a:pt x="1921012" y="479931"/>
                    <a:pt x="1869431" y="557303"/>
                  </a:cubicBezTo>
                  <a:cubicBezTo>
                    <a:pt x="1817850" y="634675"/>
                    <a:pt x="1718340" y="693106"/>
                    <a:pt x="1659987" y="703385"/>
                  </a:cubicBezTo>
                  <a:cubicBezTo>
                    <a:pt x="1601634" y="713664"/>
                    <a:pt x="1540411" y="567397"/>
                    <a:pt x="1519310" y="618978"/>
                  </a:cubicBezTo>
                  <a:cubicBezTo>
                    <a:pt x="1498209" y="670559"/>
                    <a:pt x="1540412" y="935502"/>
                    <a:pt x="1533378" y="1012874"/>
                  </a:cubicBezTo>
                  <a:cubicBezTo>
                    <a:pt x="1526344" y="1090246"/>
                    <a:pt x="1500553" y="1109003"/>
                    <a:pt x="1477107" y="1083212"/>
                  </a:cubicBezTo>
                  <a:cubicBezTo>
                    <a:pt x="1453661" y="1057421"/>
                    <a:pt x="1409113" y="851095"/>
                    <a:pt x="1392701" y="858129"/>
                  </a:cubicBezTo>
                  <a:cubicBezTo>
                    <a:pt x="1376289" y="865163"/>
                    <a:pt x="1409113" y="1045698"/>
                    <a:pt x="1378633" y="1125415"/>
                  </a:cubicBezTo>
                  <a:cubicBezTo>
                    <a:pt x="1348153" y="1205132"/>
                    <a:pt x="1233267" y="1343465"/>
                    <a:pt x="1209821" y="1336431"/>
                  </a:cubicBezTo>
                  <a:cubicBezTo>
                    <a:pt x="1186375" y="1329397"/>
                    <a:pt x="1252024" y="1184031"/>
                    <a:pt x="1237956" y="1083212"/>
                  </a:cubicBezTo>
                  <a:cubicBezTo>
                    <a:pt x="1223888" y="982394"/>
                    <a:pt x="1155895" y="724486"/>
                    <a:pt x="1125415" y="731520"/>
                  </a:cubicBezTo>
                  <a:cubicBezTo>
                    <a:pt x="1094935" y="738554"/>
                    <a:pt x="1090245" y="1083212"/>
                    <a:pt x="1055076" y="1125415"/>
                  </a:cubicBezTo>
                  <a:cubicBezTo>
                    <a:pt x="1019907" y="1167618"/>
                    <a:pt x="954258" y="1003495"/>
                    <a:pt x="914400" y="984738"/>
                  </a:cubicBezTo>
                  <a:cubicBezTo>
                    <a:pt x="874542" y="965981"/>
                    <a:pt x="862818" y="1031631"/>
                    <a:pt x="815926" y="1012874"/>
                  </a:cubicBezTo>
                  <a:cubicBezTo>
                    <a:pt x="769034" y="994117"/>
                    <a:pt x="705729" y="890954"/>
                    <a:pt x="633046" y="872197"/>
                  </a:cubicBezTo>
                  <a:cubicBezTo>
                    <a:pt x="560363" y="853440"/>
                    <a:pt x="464233" y="886264"/>
                    <a:pt x="379827" y="900332"/>
                  </a:cubicBezTo>
                  <a:cubicBezTo>
                    <a:pt x="295421" y="914400"/>
                    <a:pt x="143021" y="909711"/>
                    <a:pt x="126609" y="956603"/>
                  </a:cubicBezTo>
                  <a:cubicBezTo>
                    <a:pt x="110197" y="1003495"/>
                    <a:pt x="302454" y="1123071"/>
                    <a:pt x="281353" y="1181686"/>
                  </a:cubicBezTo>
                  <a:cubicBezTo>
                    <a:pt x="260252" y="1240301"/>
                    <a:pt x="0" y="1308295"/>
                    <a:pt x="0" y="1308295"/>
                  </a:cubicBezTo>
                  <a:lnTo>
                    <a:pt x="0" y="1308295"/>
                  </a:lnTo>
                </a:path>
              </a:pathLst>
            </a:custGeom>
            <a:noFill/>
            <a:ln w="38100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23" name="组合 8"/>
            <p:cNvGrpSpPr/>
            <p:nvPr/>
          </p:nvGrpSpPr>
          <p:grpSpPr>
            <a:xfrm>
              <a:off x="9582" y="3783"/>
              <a:ext cx="1069" cy="530"/>
              <a:chOff x="950020" y="451341"/>
              <a:chExt cx="905360" cy="448547"/>
            </a:xfrm>
          </p:grpSpPr>
          <p:sp>
            <p:nvSpPr>
              <p:cNvPr id="10" name="线形标注 2(带边框和强调线) 21"/>
              <p:cNvSpPr/>
              <p:nvPr/>
            </p:nvSpPr>
            <p:spPr>
              <a:xfrm rot="10800000">
                <a:off x="950020" y="464460"/>
                <a:ext cx="905360" cy="435428"/>
              </a:xfrm>
              <a:prstGeom prst="accent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65681"/>
                  <a:gd name="adj6" fmla="val -55812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971811" y="451341"/>
                <a:ext cx="861776" cy="409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zh-CN" altLang="en-US" sz="180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淮河</a:t>
                </a:r>
              </a:p>
            </p:txBody>
          </p:sp>
        </p:grpSp>
        <p:grpSp>
          <p:nvGrpSpPr>
            <p:cNvPr id="25" name="组合 11"/>
            <p:cNvGrpSpPr/>
            <p:nvPr/>
          </p:nvGrpSpPr>
          <p:grpSpPr>
            <a:xfrm>
              <a:off x="4975" y="4364"/>
              <a:ext cx="3106" cy="558"/>
              <a:chOff x="596108" y="427855"/>
              <a:chExt cx="2117826" cy="472033"/>
            </a:xfrm>
          </p:grpSpPr>
          <p:sp>
            <p:nvSpPr>
              <p:cNvPr id="13" name="线形标注 2(带边框和强调线) 24"/>
              <p:cNvSpPr/>
              <p:nvPr/>
            </p:nvSpPr>
            <p:spPr>
              <a:xfrm rot="10800000">
                <a:off x="647119" y="464460"/>
                <a:ext cx="2038229" cy="435428"/>
              </a:xfrm>
              <a:prstGeom prst="accent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78971"/>
                  <a:gd name="adj6" fmla="val -2327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96108" y="427855"/>
                <a:ext cx="2117826" cy="409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zh-CN" altLang="en-US" sz="180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青藏高原东南边缘</a:t>
                </a:r>
              </a:p>
            </p:txBody>
          </p:sp>
        </p:grpSp>
        <p:sp>
          <p:nvSpPr>
            <p:cNvPr id="15" name="线形标注 2(带边框和强调线) 28"/>
            <p:cNvSpPr/>
            <p:nvPr/>
          </p:nvSpPr>
          <p:spPr>
            <a:xfrm>
              <a:off x="10423" y="5273"/>
              <a:ext cx="1069" cy="51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5681"/>
                <a:gd name="adj6" fmla="val -55812"/>
              </a:avLst>
            </a:prstGeom>
            <a:solidFill>
              <a:srgbClr val="C00000"/>
            </a:solidFill>
            <a:ln>
              <a:solidFill>
                <a:srgbClr val="C0000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180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秦岭</a:t>
              </a:r>
            </a:p>
          </p:txBody>
        </p:sp>
      </p:grpSp>
      <p:grpSp>
        <p:nvGrpSpPr>
          <p:cNvPr id="29" name="组合 1"/>
          <p:cNvGrpSpPr/>
          <p:nvPr/>
        </p:nvGrpSpPr>
        <p:grpSpPr>
          <a:xfrm>
            <a:off x="19685" y="770255"/>
            <a:ext cx="12151995" cy="128270"/>
            <a:chOff x="57" y="1058"/>
            <a:chExt cx="13204" cy="202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0" y="971550"/>
            <a:ext cx="3383280" cy="5219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zh-CN" altLang="zh-CN" sz="2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冬季气温的分布规律</a:t>
            </a:r>
          </a:p>
        </p:txBody>
      </p:sp>
      <p:sp>
        <p:nvSpPr>
          <p:cNvPr id="40" name="标题 1"/>
          <p:cNvSpPr>
            <a:spLocks noGrp="1"/>
          </p:cNvSpPr>
          <p:nvPr/>
        </p:nvSpPr>
        <p:spPr>
          <a:xfrm>
            <a:off x="19685" y="68581"/>
            <a:ext cx="613664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一</a:t>
            </a:r>
            <a:r>
              <a:rPr lang="zh-CN" altLang="en-US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</a:t>
            </a:r>
            <a:r>
              <a:rPr lang="zh-CN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气温及温度带</a:t>
            </a:r>
            <a:r>
              <a:rPr kumimoji="0" lang="zh-CN" altLang="zh-CN" sz="3200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6574319" y="3285381"/>
            <a:ext cx="541956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东侧大致东西走向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，纬度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太阳辐射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）</a:t>
            </a:r>
            <a:endParaRPr lang="zh-CN" altLang="en-US" sz="2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西侧呈东北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西南走向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，地形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（山脉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）</a:t>
            </a:r>
            <a:endParaRPr lang="zh-CN" altLang="en-US" sz="2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0" y="6097270"/>
            <a:ext cx="12151360" cy="662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自南向北逐渐降低，南北气温差别大</a:t>
            </a:r>
          </a:p>
        </p:txBody>
      </p:sp>
      <p:sp>
        <p:nvSpPr>
          <p:cNvPr id="43" name="文本框 1"/>
          <p:cNvSpPr txBox="1"/>
          <p:nvPr/>
        </p:nvSpPr>
        <p:spPr>
          <a:xfrm>
            <a:off x="0" y="5513705"/>
            <a:ext cx="12153265" cy="5835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-122"/>
                <a:ea typeface="微软雅黑" charset="-122"/>
                <a:cs typeface="+mn-cs"/>
              </a:rPr>
              <a:t>总结我国冬季气温的分布规律：</a:t>
            </a:r>
          </a:p>
        </p:txBody>
      </p:sp>
    </p:spTree>
    <p:extLst>
      <p:ext uri="{BB962C8B-B14F-4D97-AF65-F5344CB8AC3E}">
        <p14:creationId xmlns:p14="http://schemas.microsoft.com/office/powerpoint/2010/main" val="132794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42" grpId="0" animBg="1"/>
      <p:bldP spid="4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Text Box 4"/>
          <p:cNvSpPr txBox="1">
            <a:spLocks noChangeArrowheads="1"/>
          </p:cNvSpPr>
          <p:nvPr/>
        </p:nvSpPr>
        <p:spPr bwMode="auto">
          <a:xfrm>
            <a:off x="1524000" y="1"/>
            <a:ext cx="9144000" cy="729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ea typeface="华文细黑" panose="02010600040101010101" pitchFamily="2" charset="-122"/>
              </a:rPr>
              <a:t>河流洪涝灾害的成因分析及治理措施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b="1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/>
              <a:t>(1)</a:t>
            </a:r>
            <a:r>
              <a:rPr lang="zh-CN" altLang="en-US" sz="2800" b="1"/>
              <a:t>洪涝灾害的原因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①</a:t>
            </a:r>
            <a:r>
              <a:rPr lang="zh-CN" altLang="en-US" sz="2800" b="1">
                <a:ea typeface="黑体" panose="02010609060101010101" pitchFamily="49" charset="-122"/>
              </a:rPr>
              <a:t>自然原因</a:t>
            </a:r>
            <a:r>
              <a:rPr lang="zh-CN" altLang="en-US" sz="2800" b="1"/>
              <a:t>：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</a:rPr>
              <a:t>a.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水系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支流的多少、干支流构成的形状、河道的弯曲度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/>
              <a:t>缺少天然的入海河道（如淮河）；水系支流多（海河：扇形水系 长江：树枝状水系；主支流同时入汛，加剧洪涝）；河道弯曲（如荆江河段）</a:t>
            </a:r>
            <a:endParaRPr lang="en-US" altLang="zh-CN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水文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汛期长短、流量大小及变化、含沙量大小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及河床泥沙淤积情况、有无凌汛现象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气候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降水量的大小及变率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地形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（地势平坦程度，水流不畅）</a:t>
            </a:r>
            <a:endParaRPr lang="en-US" altLang="zh-CN" sz="28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e.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其他因素（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台风、海水顶托等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②人为原因：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植被破坏、围湖造田、工程建设等。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800" b="1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33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5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5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5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5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5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53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553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53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"/>
          <p:cNvSpPr txBox="1">
            <a:spLocks noChangeArrowheads="1"/>
          </p:cNvSpPr>
          <p:nvPr/>
        </p:nvSpPr>
        <p:spPr bwMode="auto">
          <a:xfrm>
            <a:off x="1676400" y="914401"/>
            <a:ext cx="83820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/>
              <a:t>1.</a:t>
            </a:r>
            <a:r>
              <a:rPr lang="zh-CN" altLang="en-US" sz="2800" b="1"/>
              <a:t>植被破坏：</a:t>
            </a:r>
            <a:endParaRPr lang="en-US" altLang="zh-CN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</a:rPr>
              <a:t>a.</a:t>
            </a:r>
            <a:r>
              <a:rPr lang="zh-CN" altLang="en-US" sz="2800" b="1">
                <a:solidFill>
                  <a:srgbClr val="0000FF"/>
                </a:solidFill>
              </a:rPr>
              <a:t>过度砍伐，植被破坏严重，水土流失加剧，造成流域涵养水源、调节径流、削峰补枯能力降低；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</a:rPr>
              <a:t>b.</a:t>
            </a:r>
            <a:r>
              <a:rPr lang="zh-CN" altLang="en-US" sz="2800" b="1">
                <a:solidFill>
                  <a:srgbClr val="0000FF"/>
                </a:solidFill>
              </a:rPr>
              <a:t>泥沙入江、淤积抬高河床，使河道的泄洪能力降低</a:t>
            </a:r>
            <a:r>
              <a:rPr lang="zh-CN" altLang="en-US" sz="2800" b="1"/>
              <a:t>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/>
              <a:t>2.</a:t>
            </a:r>
            <a:r>
              <a:rPr lang="zh-CN" altLang="en-US" sz="2800" b="1"/>
              <a:t>围湖造田：</a:t>
            </a:r>
            <a:endParaRPr lang="en-US" altLang="zh-CN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</a:rPr>
              <a:t>泥沙淤积导致湖泊萎缩，湖泊调蓄洪峰能力下降。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15983957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1905000" y="228600"/>
            <a:ext cx="52197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>
                <a:solidFill>
                  <a:srgbClr val="0000FF"/>
                </a:solidFill>
              </a:rPr>
              <a:t>洪涝防治：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1524000" y="1268413"/>
            <a:ext cx="39243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1800">
              <a:solidFill>
                <a:srgbClr val="000404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1800">
              <a:solidFill>
                <a:srgbClr val="000404"/>
              </a:solidFill>
            </a:endParaRPr>
          </a:p>
        </p:txBody>
      </p:sp>
      <p:sp>
        <p:nvSpPr>
          <p:cNvPr id="359428" name="Text Box 4"/>
          <p:cNvSpPr txBox="1">
            <a:spLocks noChangeArrowheads="1"/>
          </p:cNvSpPr>
          <p:nvPr/>
        </p:nvSpPr>
        <p:spPr bwMode="auto">
          <a:xfrm>
            <a:off x="3962400" y="1524000"/>
            <a:ext cx="5943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0404"/>
                </a:solidFill>
                <a:ea typeface="楷体_GB2312" pitchFamily="49" charset="-122"/>
              </a:rPr>
              <a:t>中游：修建水库和分洪，蓄洪工程；裁弯取直；</a:t>
            </a:r>
          </a:p>
        </p:txBody>
      </p:sp>
      <p:sp>
        <p:nvSpPr>
          <p:cNvPr id="359430" name="Text Box 6"/>
          <p:cNvSpPr txBox="1">
            <a:spLocks noChangeArrowheads="1"/>
          </p:cNvSpPr>
          <p:nvPr/>
        </p:nvSpPr>
        <p:spPr bwMode="auto">
          <a:xfrm>
            <a:off x="3962400" y="2590800"/>
            <a:ext cx="53292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0404"/>
                </a:solidFill>
                <a:ea typeface="楷体_GB2312" pitchFamily="49" charset="-122"/>
              </a:rPr>
              <a:t>下游：加固河堤；疏浚河道；退耕还湖；开挖入海河道 </a:t>
            </a:r>
          </a:p>
        </p:txBody>
      </p:sp>
      <p:sp>
        <p:nvSpPr>
          <p:cNvPr id="359432" name="Text Box 8"/>
          <p:cNvSpPr txBox="1">
            <a:spLocks noChangeArrowheads="1"/>
          </p:cNvSpPr>
          <p:nvPr/>
        </p:nvSpPr>
        <p:spPr bwMode="auto">
          <a:xfrm>
            <a:off x="3962401" y="838201"/>
            <a:ext cx="4537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0404"/>
                </a:solidFill>
                <a:ea typeface="楷体_GB2312" pitchFamily="49" charset="-122"/>
              </a:rPr>
              <a:t>上游：植树造林；修建水库</a:t>
            </a:r>
          </a:p>
        </p:txBody>
      </p:sp>
      <p:sp>
        <p:nvSpPr>
          <p:cNvPr id="359434" name="Text Box 10"/>
          <p:cNvSpPr txBox="1">
            <a:spLocks noChangeArrowheads="1"/>
          </p:cNvSpPr>
          <p:nvPr/>
        </p:nvSpPr>
        <p:spPr bwMode="auto">
          <a:xfrm>
            <a:off x="3792539" y="3860801"/>
            <a:ext cx="4537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0404"/>
                </a:solidFill>
                <a:ea typeface="楷体_GB2312" pitchFamily="49" charset="-122"/>
              </a:rPr>
              <a:t>加强防灾减灾意识；</a:t>
            </a:r>
          </a:p>
        </p:txBody>
      </p:sp>
      <p:sp>
        <p:nvSpPr>
          <p:cNvPr id="359435" name="Text Box 11"/>
          <p:cNvSpPr txBox="1">
            <a:spLocks noChangeArrowheads="1"/>
          </p:cNvSpPr>
          <p:nvPr/>
        </p:nvSpPr>
        <p:spPr bwMode="auto">
          <a:xfrm>
            <a:off x="3792539" y="4437063"/>
            <a:ext cx="53990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0404"/>
                </a:solidFill>
                <a:ea typeface="楷体_GB2312" pitchFamily="49" charset="-122"/>
              </a:rPr>
              <a:t>加强洪水的监测和预报；</a:t>
            </a:r>
          </a:p>
        </p:txBody>
      </p:sp>
      <p:sp>
        <p:nvSpPr>
          <p:cNvPr id="359436" name="Text Box 12"/>
          <p:cNvSpPr txBox="1">
            <a:spLocks noChangeArrowheads="1"/>
          </p:cNvSpPr>
          <p:nvPr/>
        </p:nvSpPr>
        <p:spPr bwMode="auto">
          <a:xfrm>
            <a:off x="3719513" y="5013326"/>
            <a:ext cx="4608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0404"/>
                </a:solidFill>
                <a:ea typeface="楷体_GB2312" pitchFamily="49" charset="-122"/>
              </a:rPr>
              <a:t>制定救灾应急预案；</a:t>
            </a:r>
          </a:p>
        </p:txBody>
      </p:sp>
      <p:sp>
        <p:nvSpPr>
          <p:cNvPr id="359437" name="Text Box 13"/>
          <p:cNvSpPr txBox="1">
            <a:spLocks noChangeArrowheads="1"/>
          </p:cNvSpPr>
          <p:nvPr/>
        </p:nvSpPr>
        <p:spPr bwMode="auto">
          <a:xfrm>
            <a:off x="3719514" y="5734051"/>
            <a:ext cx="4681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0404"/>
                </a:solidFill>
                <a:ea typeface="楷体_GB2312" pitchFamily="49" charset="-122"/>
              </a:rPr>
              <a:t>加强防灾减灾法制建设；</a:t>
            </a:r>
          </a:p>
        </p:txBody>
      </p:sp>
      <p:sp>
        <p:nvSpPr>
          <p:cNvPr id="359438" name="Text Box 14"/>
          <p:cNvSpPr txBox="1">
            <a:spLocks noChangeArrowheads="1"/>
          </p:cNvSpPr>
          <p:nvPr/>
        </p:nvSpPr>
        <p:spPr bwMode="auto">
          <a:xfrm>
            <a:off x="3066217" y="1412875"/>
            <a:ext cx="677108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latin typeface="Comic Sans MS" panose="030F0702030302020204" pitchFamily="66" charset="0"/>
              </a:rPr>
              <a:t>工程措施</a:t>
            </a:r>
          </a:p>
        </p:txBody>
      </p:sp>
      <p:sp>
        <p:nvSpPr>
          <p:cNvPr id="359439" name="Text Box 15"/>
          <p:cNvSpPr txBox="1">
            <a:spLocks noChangeArrowheads="1"/>
          </p:cNvSpPr>
          <p:nvPr/>
        </p:nvSpPr>
        <p:spPr bwMode="auto">
          <a:xfrm>
            <a:off x="2994780" y="3933825"/>
            <a:ext cx="677108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latin typeface="Comic Sans MS" panose="030F0702030302020204" pitchFamily="66" charset="0"/>
              </a:rPr>
              <a:t>非工程措施</a:t>
            </a:r>
          </a:p>
        </p:txBody>
      </p:sp>
      <p:sp>
        <p:nvSpPr>
          <p:cNvPr id="359440" name="AutoShape 16"/>
          <p:cNvSpPr>
            <a:spLocks/>
          </p:cNvSpPr>
          <p:nvPr/>
        </p:nvSpPr>
        <p:spPr bwMode="auto">
          <a:xfrm>
            <a:off x="3648075" y="981075"/>
            <a:ext cx="215900" cy="2592388"/>
          </a:xfrm>
          <a:prstGeom prst="leftBrace">
            <a:avLst>
              <a:gd name="adj1" fmla="val 999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1"/>
          </a:p>
        </p:txBody>
      </p:sp>
      <p:sp>
        <p:nvSpPr>
          <p:cNvPr id="359441" name="AutoShape 17"/>
          <p:cNvSpPr>
            <a:spLocks/>
          </p:cNvSpPr>
          <p:nvPr/>
        </p:nvSpPr>
        <p:spPr bwMode="auto">
          <a:xfrm>
            <a:off x="3503614" y="4005263"/>
            <a:ext cx="288925" cy="2087562"/>
          </a:xfrm>
          <a:prstGeom prst="leftBrace">
            <a:avLst>
              <a:gd name="adj1" fmla="val 601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1"/>
          </a:p>
        </p:txBody>
      </p:sp>
      <p:sp>
        <p:nvSpPr>
          <p:cNvPr id="359442" name="AutoShape 18"/>
          <p:cNvSpPr>
            <a:spLocks/>
          </p:cNvSpPr>
          <p:nvPr/>
        </p:nvSpPr>
        <p:spPr bwMode="auto">
          <a:xfrm>
            <a:off x="2782888" y="2205039"/>
            <a:ext cx="360362" cy="2879725"/>
          </a:xfrm>
          <a:prstGeom prst="leftBrace">
            <a:avLst>
              <a:gd name="adj1" fmla="val 6651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1"/>
          </a:p>
        </p:txBody>
      </p:sp>
    </p:spTree>
    <p:extLst>
      <p:ext uri="{BB962C8B-B14F-4D97-AF65-F5344CB8AC3E}">
        <p14:creationId xmlns:p14="http://schemas.microsoft.com/office/powerpoint/2010/main" val="22725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9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9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9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9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9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9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9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9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5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59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5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9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8" grpId="0"/>
      <p:bldP spid="359430" grpId="0"/>
      <p:bldP spid="359432" grpId="0"/>
      <p:bldP spid="359434" grpId="0"/>
      <p:bldP spid="359435" grpId="0"/>
      <p:bldP spid="359436" grpId="0"/>
      <p:bldP spid="359437" grpId="0"/>
      <p:bldP spid="359438" grpId="0"/>
      <p:bldP spid="359439" grpId="0"/>
      <p:bldP spid="359440" grpId="0" animBg="1"/>
      <p:bldP spid="359441" grpId="0" animBg="1"/>
      <p:bldP spid="35944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侵入中国的寒潮路径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8375" y="1315720"/>
            <a:ext cx="5519420" cy="4100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190817" y="72664"/>
            <a:ext cx="5418455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charset="-122"/>
                <a:ea typeface="微软雅黑" charset="-122"/>
                <a:sym typeface="+mn-ea"/>
              </a:rPr>
              <a:t>五</a:t>
            </a:r>
            <a:r>
              <a:rPr lang="zh-CN" altLang="en-US" b="1" dirty="0" smtClean="0">
                <a:latin typeface="微软雅黑" charset="-122"/>
                <a:ea typeface="微软雅黑" charset="-122"/>
                <a:sym typeface="+mn-ea"/>
              </a:rPr>
              <a:t>、主要</a:t>
            </a:r>
            <a:r>
              <a:rPr lang="zh-CN" altLang="en-US" b="1" dirty="0">
                <a:latin typeface="微软雅黑" charset="-122"/>
                <a:ea typeface="微软雅黑" charset="-122"/>
                <a:sym typeface="+mn-ea"/>
              </a:rPr>
              <a:t>的气象灾害</a:t>
            </a:r>
            <a:r>
              <a:rPr kumimoji="0" lang="zh-CN" altLang="zh-CN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</a:t>
            </a:r>
          </a:p>
        </p:txBody>
      </p:sp>
      <p:grpSp>
        <p:nvGrpSpPr>
          <p:cNvPr id="10" name="组合 1"/>
          <p:cNvGrpSpPr/>
          <p:nvPr/>
        </p:nvGrpSpPr>
        <p:grpSpPr>
          <a:xfrm>
            <a:off x="19685" y="643255"/>
            <a:ext cx="12151995" cy="128270"/>
            <a:chOff x="57" y="1058"/>
            <a:chExt cx="13204" cy="20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/>
          <p:cNvSpPr/>
          <p:nvPr/>
        </p:nvSpPr>
        <p:spPr>
          <a:xfrm>
            <a:off x="4415673" y="823683"/>
            <a:ext cx="31470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b="1" dirty="0">
                <a:solidFill>
                  <a:srgbClr val="002060"/>
                </a:solidFill>
                <a:latin typeface="Verdana" panose="020B0604030504040204"/>
                <a:ea typeface="微软雅黑" charset="-122"/>
              </a:rPr>
              <a:t>台风与寒潮在中国的路径</a:t>
            </a:r>
            <a:endParaRPr lang="en-US" altLang="zh-CN" sz="2100" b="1" dirty="0">
              <a:solidFill>
                <a:srgbClr val="002060"/>
              </a:solidFill>
              <a:latin typeface="Verdana" panose="020B0604030504040204"/>
              <a:ea typeface="微软雅黑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0195" y="1238885"/>
            <a:ext cx="5490210" cy="41763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85" y="4616450"/>
            <a:ext cx="5760720" cy="2306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影响地区：东南沿海地区</a:t>
            </a:r>
          </a:p>
          <a:p>
            <a:pPr marL="257175" indent="-257175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带来的后果：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狂风暴雨带来灾害，但也可以缓解伏旱</a:t>
            </a:r>
          </a:p>
          <a:p>
            <a:pPr marL="257175" indent="-257175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zh-CN" altLang="en-US" sz="2400" dirty="0" smtClean="0">
              <a:solidFill>
                <a:schemeClr val="tx1"/>
              </a:solidFill>
              <a:latin typeface="微软雅黑"/>
              <a:ea typeface="微软雅黑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80405" y="4616450"/>
            <a:ext cx="6391910" cy="2306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影响地区：除西藏、云贵地区外的大部分地区</a:t>
            </a:r>
          </a:p>
          <a:p>
            <a:pPr marL="257175" indent="-257175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charset="-122"/>
                <a:ea typeface="宋体" pitchFamily="2" charset="-122"/>
                <a:sym typeface="+mn-ea"/>
              </a:rPr>
              <a:t>带来的后果：</a:t>
            </a:r>
            <a:r>
              <a:rPr lang="zh-CN" altLang="en-US" sz="2400" dirty="0" smtClean="0">
                <a:solidFill>
                  <a:schemeClr val="tx1"/>
                </a:solidFill>
                <a:sym typeface="+mn-ea"/>
              </a:rPr>
              <a:t>严寒、大风、霜冻，影响生产、生活；但也可以缓解旱情，杀死病虫害等</a:t>
            </a:r>
            <a:endParaRPr lang="zh-CN" altLang="en-US" sz="2400" dirty="0" smtClean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我国1月气温分布图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94320" y="902680"/>
            <a:ext cx="3820795" cy="3026663"/>
          </a:xfrm>
          <a:prstGeom prst="rect">
            <a:avLst/>
          </a:prstGeom>
        </p:spPr>
      </p:pic>
      <p:grpSp>
        <p:nvGrpSpPr>
          <p:cNvPr id="5" name="组合 1"/>
          <p:cNvGrpSpPr/>
          <p:nvPr/>
        </p:nvGrpSpPr>
        <p:grpSpPr>
          <a:xfrm>
            <a:off x="19685" y="770255"/>
            <a:ext cx="12151995" cy="128270"/>
            <a:chOff x="57" y="1058"/>
            <a:chExt cx="13204" cy="20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"/>
          <p:cNvSpPr>
            <a:spLocks noGrp="1"/>
          </p:cNvSpPr>
          <p:nvPr/>
        </p:nvSpPr>
        <p:spPr>
          <a:xfrm>
            <a:off x="19685" y="68581"/>
            <a:ext cx="613664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一</a:t>
            </a:r>
            <a:r>
              <a:rPr lang="zh-CN" altLang="en-US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</a:t>
            </a:r>
            <a:r>
              <a:rPr lang="zh-CN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气温及温度带</a:t>
            </a:r>
            <a:r>
              <a:rPr kumimoji="0" lang="zh-CN" altLang="zh-CN" sz="3200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9" name="图片 8" descr="我国7月气温分布图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5280" y="3804084"/>
            <a:ext cx="3925570" cy="333141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3840" y="1567934"/>
            <a:ext cx="373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noProof="1" smtClean="0">
                <a:latin typeface="微软雅黑" charset="-122"/>
                <a:ea typeface="微软雅黑" charset="-122"/>
              </a:rPr>
              <a:t>冬季气温的分布：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2880" y="929640"/>
            <a:ext cx="1859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noProof="1" smtClean="0">
                <a:latin typeface="微软雅黑" charset="-122"/>
                <a:ea typeface="微软雅黑" charset="-122"/>
              </a:rPr>
              <a:t>1.</a:t>
            </a:r>
            <a:r>
              <a:rPr lang="zh-CN" altLang="en-US" sz="2800" b="1" noProof="1" smtClean="0">
                <a:latin typeface="微软雅黑" charset="-122"/>
                <a:ea typeface="微软雅黑" charset="-122"/>
              </a:rPr>
              <a:t>气温</a:t>
            </a:r>
          </a:p>
        </p:txBody>
      </p:sp>
      <p:sp>
        <p:nvSpPr>
          <p:cNvPr id="12" name="矩形 11"/>
          <p:cNvSpPr/>
          <p:nvPr/>
        </p:nvSpPr>
        <p:spPr>
          <a:xfrm>
            <a:off x="2672774" y="1483445"/>
            <a:ext cx="510909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自南向北逐渐降低，南北气温差别大</a:t>
            </a:r>
            <a:endParaRPr lang="zh-CN" altLang="en-US" sz="24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我国7月气温分布图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15" y="769620"/>
            <a:ext cx="7375525" cy="6259195"/>
          </a:xfrm>
          <a:prstGeom prst="rect">
            <a:avLst/>
          </a:prstGeom>
        </p:spPr>
      </p:pic>
      <p:grpSp>
        <p:nvGrpSpPr>
          <p:cNvPr id="20" name="组合 1"/>
          <p:cNvGrpSpPr/>
          <p:nvPr/>
        </p:nvGrpSpPr>
        <p:grpSpPr>
          <a:xfrm>
            <a:off x="19685" y="770255"/>
            <a:ext cx="12151995" cy="128270"/>
            <a:chOff x="57" y="1058"/>
            <a:chExt cx="13204" cy="202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2877916" y="1147611"/>
            <a:ext cx="2587953" cy="1311428"/>
            <a:chOff x="6986757" y="492201"/>
            <a:chExt cx="3450604" cy="174856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9273476" y="558866"/>
              <a:ext cx="563033" cy="49783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6986757" y="1011409"/>
              <a:ext cx="2628053" cy="12293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7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月平均气温</a:t>
              </a:r>
              <a:endParaRPr lang="en-US" altLang="zh-CN" b="1">
                <a:solidFill>
                  <a:srgbClr val="002060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16-24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 ℃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9712483" y="492201"/>
              <a:ext cx="724878" cy="1115263"/>
              <a:chOff x="9712483" y="492201"/>
              <a:chExt cx="724878" cy="1115263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9836857" y="492201"/>
                <a:ext cx="134146" cy="1341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9712483" y="665126"/>
                <a:ext cx="724878" cy="94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漠河</a:t>
                </a: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121285" y="2215515"/>
            <a:ext cx="2756535" cy="997743"/>
            <a:chOff x="6830259" y="496574"/>
            <a:chExt cx="2712978" cy="1330270"/>
          </a:xfrm>
          <a:noFill/>
        </p:grpSpPr>
        <p:cxnSp>
          <p:nvCxnSpPr>
            <p:cNvPr id="49" name="直接连接符 48"/>
            <p:cNvCxnSpPr>
              <a:endCxn id="53" idx="1"/>
            </p:cNvCxnSpPr>
            <p:nvPr/>
          </p:nvCxnSpPr>
          <p:spPr>
            <a:xfrm>
              <a:off x="8429245" y="1175546"/>
              <a:ext cx="293759" cy="0"/>
            </a:xfrm>
            <a:prstGeom prst="line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6830259" y="496574"/>
              <a:ext cx="1716522" cy="12293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7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月平均气温最高值</a:t>
              </a: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32.7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℃</a:t>
              </a: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605042" y="1155900"/>
              <a:ext cx="938195" cy="670944"/>
              <a:chOff x="8605042" y="1155900"/>
              <a:chExt cx="938195" cy="670944"/>
            </a:xfrm>
            <a:grpFill/>
          </p:grpSpPr>
          <p:sp>
            <p:nvSpPr>
              <p:cNvPr id="53" name="椭圆 52"/>
              <p:cNvSpPr/>
              <p:nvPr/>
            </p:nvSpPr>
            <p:spPr>
              <a:xfrm>
                <a:off x="8703358" y="1155900"/>
                <a:ext cx="134146" cy="1341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8605042" y="1335797"/>
                <a:ext cx="938195" cy="4910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吐鲁番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1392555" y="5665470"/>
            <a:ext cx="3343910" cy="922020"/>
            <a:chOff x="5574499" y="5590968"/>
            <a:chExt cx="4186874" cy="1229358"/>
          </a:xfrm>
        </p:grpSpPr>
        <p:cxnSp>
          <p:nvCxnSpPr>
            <p:cNvPr id="38" name="直接连接符 37"/>
            <p:cNvCxnSpPr/>
            <p:nvPr/>
          </p:nvCxnSpPr>
          <p:spPr>
            <a:xfrm flipV="1">
              <a:off x="8344502" y="6026069"/>
              <a:ext cx="593981" cy="637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5574499" y="5590968"/>
              <a:ext cx="3042920" cy="12293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7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月平均气温</a:t>
              </a:r>
              <a:endParaRPr lang="en-US" altLang="zh-CN" b="1">
                <a:solidFill>
                  <a:srgbClr val="002060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28-32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℃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923073" y="5837758"/>
              <a:ext cx="838300" cy="860212"/>
              <a:chOff x="10082544" y="354975"/>
              <a:chExt cx="838300" cy="860212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10082544" y="469868"/>
                <a:ext cx="134147" cy="1341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0195965" y="354975"/>
                <a:ext cx="724879" cy="860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海口</a:t>
                </a: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179705" y="3616960"/>
            <a:ext cx="2834640" cy="980440"/>
            <a:chOff x="6140814" y="640282"/>
            <a:chExt cx="3779785" cy="1307133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8426304" y="1169389"/>
              <a:ext cx="300456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6140814" y="718168"/>
              <a:ext cx="2586087" cy="12292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7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月平均气温最低</a:t>
              </a:r>
              <a:endParaRPr lang="en-US" altLang="zh-CN" b="1">
                <a:solidFill>
                  <a:srgbClr val="002060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&lt;8</a:t>
              </a:r>
              <a:r>
                <a:rPr lang="zh-CN" altLang="en-US" b="1">
                  <a:solidFill>
                    <a:srgbClr val="002060"/>
                  </a:solidFill>
                  <a:latin typeface="微软雅黑" charset="-122"/>
                  <a:ea typeface="微软雅黑" charset="-122"/>
                </a:rPr>
                <a:t>℃</a:t>
              </a: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8426382" y="640282"/>
              <a:ext cx="1494217" cy="649764"/>
              <a:chOff x="8426382" y="640282"/>
              <a:chExt cx="1494217" cy="649764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8703358" y="1155900"/>
                <a:ext cx="134146" cy="1341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8426382" y="640282"/>
                <a:ext cx="1494217" cy="491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青藏高原</a:t>
                </a:r>
              </a:p>
            </p:txBody>
          </p:sp>
        </p:grpSp>
      </p:grpSp>
      <p:sp>
        <p:nvSpPr>
          <p:cNvPr id="146" name="矩形 145"/>
          <p:cNvSpPr/>
          <p:nvPr/>
        </p:nvSpPr>
        <p:spPr>
          <a:xfrm>
            <a:off x="3078864" y="6427800"/>
            <a:ext cx="2174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中国</a:t>
            </a:r>
            <a:r>
              <a:rPr lang="en-US" altLang="zh-CN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7</a:t>
            </a:r>
            <a:r>
              <a:rPr lang="zh-CN" altLang="en-US" b="1">
                <a:solidFill>
                  <a:schemeClr val="tx1"/>
                </a:solidFill>
                <a:latin typeface="Verdana" panose="020B0604030504040204"/>
                <a:ea typeface="微软雅黑" charset="-122"/>
              </a:rPr>
              <a:t>月气温分布图</a:t>
            </a:r>
          </a:p>
        </p:txBody>
      </p:sp>
      <p:sp>
        <p:nvSpPr>
          <p:cNvPr id="10242" name="Text Box 3"/>
          <p:cNvSpPr txBox="1"/>
          <p:nvPr/>
        </p:nvSpPr>
        <p:spPr>
          <a:xfrm>
            <a:off x="6561455" y="1154430"/>
            <a:ext cx="5610860" cy="95313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ea typeface="华文中宋" pitchFamily="2" charset="-122"/>
              </a:rPr>
              <a:t>1.</a:t>
            </a:r>
            <a:r>
              <a:rPr lang="zh-CN" altLang="en-US" sz="2800" b="1">
                <a:latin typeface="Times New Roman" pitchFamily="18" charset="0"/>
                <a:ea typeface="华文中宋" pitchFamily="2" charset="-122"/>
              </a:rPr>
              <a:t>读图观察我国南北气温相差大约多少度？</a:t>
            </a:r>
          </a:p>
        </p:txBody>
      </p:sp>
      <p:sp>
        <p:nvSpPr>
          <p:cNvPr id="10244" name="Text Box 4"/>
          <p:cNvSpPr txBox="1"/>
          <p:nvPr/>
        </p:nvSpPr>
        <p:spPr>
          <a:xfrm>
            <a:off x="6562090" y="2107565"/>
            <a:ext cx="5610225" cy="5219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相差仅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4~16 °C</a:t>
            </a:r>
          </a:p>
        </p:txBody>
      </p:sp>
      <p:sp>
        <p:nvSpPr>
          <p:cNvPr id="5" name="矩形 4"/>
          <p:cNvSpPr/>
          <p:nvPr/>
        </p:nvSpPr>
        <p:spPr>
          <a:xfrm>
            <a:off x="6372860" y="3796665"/>
            <a:ext cx="5800090" cy="1383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除青藏高原外，全国普遍高温，南北温差小</a:t>
            </a:r>
          </a:p>
        </p:txBody>
      </p:sp>
      <p:sp>
        <p:nvSpPr>
          <p:cNvPr id="18" name="文本框 1"/>
          <p:cNvSpPr txBox="1"/>
          <p:nvPr/>
        </p:nvSpPr>
        <p:spPr>
          <a:xfrm>
            <a:off x="6372860" y="3213100"/>
            <a:ext cx="5799455" cy="583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ramond" pitchFamily="2" charset="0"/>
                <a:ea typeface="宋体" pitchFamily="2" charset="-122"/>
                <a:cs typeface="+mn-cs"/>
              </a:rPr>
              <a:t>总结我国夏季气温的分布规律：</a:t>
            </a:r>
            <a:endParaRPr lang="zh-CN" altLang="en-US" sz="32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0" y="971550"/>
            <a:ext cx="3383280" cy="5219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zh-CN" altLang="zh-CN" sz="2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夏季气温的分布规律</a:t>
            </a:r>
          </a:p>
        </p:txBody>
      </p:sp>
      <p:sp>
        <p:nvSpPr>
          <p:cNvPr id="41" name="标题 1"/>
          <p:cNvSpPr>
            <a:spLocks noGrp="1"/>
          </p:cNvSpPr>
          <p:nvPr/>
        </p:nvSpPr>
        <p:spPr>
          <a:xfrm>
            <a:off x="-5715" y="20013"/>
            <a:ext cx="613664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一</a:t>
            </a:r>
            <a:r>
              <a:rPr lang="zh-CN" altLang="en-US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</a:t>
            </a:r>
            <a:r>
              <a:rPr lang="zh-CN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气温及温度带</a:t>
            </a:r>
            <a:r>
              <a:rPr kumimoji="0" lang="zh-CN" altLang="zh-CN" sz="3200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187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animBg="1"/>
      <p:bldP spid="5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685" y="770255"/>
            <a:ext cx="12151995" cy="128270"/>
            <a:chOff x="57" y="1058"/>
            <a:chExt cx="13204" cy="20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"/>
          <p:cNvSpPr>
            <a:spLocks noGrp="1"/>
          </p:cNvSpPr>
          <p:nvPr/>
        </p:nvSpPr>
        <p:spPr>
          <a:xfrm>
            <a:off x="19685" y="68581"/>
            <a:ext cx="6136640" cy="67183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5pPr>
            <a:lvl6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6pPr>
            <a:lvl7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7pPr>
            <a:lvl8pPr marL="10287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8pPr>
            <a:lvl9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w Cen MT" pitchFamily="34" charset="0"/>
                <a:ea typeface="宋体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一</a:t>
            </a:r>
            <a:r>
              <a:rPr lang="zh-CN" altLang="en-US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kumimoji="0" lang="zh-CN" altLang="zh-CN" sz="3200" b="1" i="0" u="none" strike="noStrike" kern="1200" cap="all" spc="0" normalizeH="0" baseline="0" noProof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 </a:t>
            </a:r>
            <a:r>
              <a:rPr lang="zh-CN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气温及温度带</a:t>
            </a:r>
            <a:r>
              <a:rPr kumimoji="0" lang="zh-CN" altLang="zh-CN" sz="3200" b="1" i="0" u="none" strike="noStrike" kern="1200" cap="all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9" name="图片 8" descr="我国7月气温分布图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5279" y="3276600"/>
            <a:ext cx="4547131" cy="38588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583174"/>
            <a:ext cx="373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noProof="1" smtClean="0">
                <a:latin typeface="微软雅黑" charset="-122"/>
                <a:ea typeface="微软雅黑" charset="-122"/>
              </a:rPr>
              <a:t>冬季气温的分布：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2880" y="929640"/>
            <a:ext cx="1859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noProof="1" smtClean="0">
                <a:latin typeface="微软雅黑" charset="-122"/>
                <a:ea typeface="微软雅黑" charset="-122"/>
              </a:rPr>
              <a:t>1.</a:t>
            </a:r>
            <a:r>
              <a:rPr lang="zh-CN" altLang="en-US" sz="2800" b="1" noProof="1" smtClean="0">
                <a:latin typeface="微软雅黑" charset="-122"/>
                <a:ea typeface="微软雅黑" charset="-122"/>
              </a:rPr>
              <a:t>气温</a:t>
            </a:r>
          </a:p>
        </p:txBody>
      </p:sp>
      <p:sp>
        <p:nvSpPr>
          <p:cNvPr id="12" name="矩形 11"/>
          <p:cNvSpPr/>
          <p:nvPr/>
        </p:nvSpPr>
        <p:spPr>
          <a:xfrm>
            <a:off x="2672774" y="1483445"/>
            <a:ext cx="510909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自南向北逐渐降低，南北气温差别大</a:t>
            </a:r>
            <a:endParaRPr lang="zh-CN" altLang="en-US" sz="24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93991" y="3982805"/>
            <a:ext cx="6032421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除青藏高原外，全国普遍高温，南北温差小</a:t>
            </a:r>
            <a:endParaRPr lang="zh-CN" altLang="en-US" sz="24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4082534"/>
            <a:ext cx="373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noProof="1" smtClean="0">
                <a:latin typeface="微软雅黑" charset="-122"/>
                <a:ea typeface="微软雅黑" charset="-122"/>
              </a:rPr>
              <a:t>夏季气温的分布：</a:t>
            </a:r>
            <a:endParaRPr lang="zh-CN" altLang="en-US" sz="2400" dirty="0"/>
          </a:p>
        </p:txBody>
      </p:sp>
      <p:pic>
        <p:nvPicPr>
          <p:cNvPr id="4" name="图片 3" descr="我国1月气温分布图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3511" y="0"/>
            <a:ext cx="4248489" cy="336546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197551" y="1049774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微软雅黑" charset="-122"/>
                <a:ea typeface="微软雅黑" charset="-122"/>
                <a:sym typeface="宋体" pitchFamily="2" charset="-122"/>
              </a:rPr>
              <a:t>试分析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charset="-122"/>
                <a:ea typeface="微软雅黑" charset="-122"/>
                <a:sym typeface="+mn-ea"/>
              </a:rPr>
              <a:t>中国冬、夏季气温差异的原因。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ζ1-1"/>
  <p:tag name="KSO_WM_TAG_VERSION" val="1.0"/>
  <p:tag name="KSO_WM_TEMPLATE_CATEGORY" val="mixed"/>
  <p:tag name="KSO_WM_TEMPLATE_INDEX" val="20199732"/>
  <p:tag name="KSO_WM_UNIT_COMPATIBLE" val="0"/>
  <p:tag name="KSO_WM_UNIT_DIAGRAM_ISNUMVISUAL" val="0"/>
  <p:tag name="KSO_WM_UNIT_DIAGRAM_ISREFERUNIT" val="0"/>
  <p:tag name="KSO_WM_UNIT_DIAGRAM_MODELTYPE" val="flashPicture"/>
  <p:tag name="KSO_WM_UNIT_FLASH_PICTURE_RATE" val="2"/>
  <p:tag name="KSO_WM_UNIT_HIGHLIGHT" val="0"/>
  <p:tag name="KSO_WM_UNIT_ID" val="mixed20199732_1*ζ_h_d*1_2_1"/>
  <p:tag name="KSO_WM_UNIT_INDEX" val="1_2_1"/>
  <p:tag name="KSO_WM_UNIT_LAYERLEVEL" val="1_1_1"/>
  <p:tag name="KSO_WM_UNIT_TYPE" val="ζ_h_d"/>
  <p:tag name="KSO_WM_UNIT_VALUE" val="1533*2045"/>
  <p:tag name="PA" val="v5.2.4"/>
  <p:tag name="RESOURCELIBID_ANIM" val="55734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ζ1-1"/>
  <p:tag name="KSO_WM_TAG_VERSION" val="1.0"/>
  <p:tag name="KSO_WM_TEMPLATE_CATEGORY" val="mixed"/>
  <p:tag name="KSO_WM_TEMPLATE_INDEX" val="20199732"/>
  <p:tag name="KSO_WM_UNIT_COMPATIBLE" val="0"/>
  <p:tag name="KSO_WM_UNIT_DIAGRAM_ISNUMVISUAL" val="0"/>
  <p:tag name="KSO_WM_UNIT_DIAGRAM_ISREFERUNIT" val="0"/>
  <p:tag name="KSO_WM_UNIT_DIAGRAM_MODELTYPE" val="flashPicture"/>
  <p:tag name="KSO_WM_UNIT_FLASH_PICTURE_RATE" val="2"/>
  <p:tag name="KSO_WM_UNIT_HIGHLIGHT" val="0"/>
  <p:tag name="KSO_WM_UNIT_ID" val="mixed20199732_1*ζ_h_d*1_3_1"/>
  <p:tag name="KSO_WM_UNIT_INDEX" val="1_3_1"/>
  <p:tag name="KSO_WM_UNIT_LAYERLEVEL" val="1_1_1"/>
  <p:tag name="KSO_WM_UNIT_TYPE" val="ζ_h_d"/>
  <p:tag name="KSO_WM_UNIT_VALUE" val="1533*2045"/>
  <p:tag name="PA" val="v5.2.4"/>
  <p:tag name="RESOURCELIBID_ANIM" val="55734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9c9850e-cd39-42bb-a5d5-fb4f7e44c6d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3404</TotalTime>
  <Words>4450</Words>
  <Application>Microsoft Office PowerPoint</Application>
  <PresentationFormat>宽屏</PresentationFormat>
  <Paragraphs>633</Paragraphs>
  <Slides>63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63</vt:i4>
      </vt:variant>
    </vt:vector>
  </HeadingPairs>
  <TitlesOfParts>
    <vt:vector size="86" baseType="lpstr">
      <vt:lpstr>方正粗黑宋简体</vt:lpstr>
      <vt:lpstr>黑体</vt:lpstr>
      <vt:lpstr>华文黑体</vt:lpstr>
      <vt:lpstr>华文隶书</vt:lpstr>
      <vt:lpstr>华文宋体</vt:lpstr>
      <vt:lpstr>华文细黑</vt:lpstr>
      <vt:lpstr>华文中宋</vt:lpstr>
      <vt:lpstr>楷体</vt:lpstr>
      <vt:lpstr>楷体_GB2312</vt:lpstr>
      <vt:lpstr>隶书</vt:lpstr>
      <vt:lpstr>宋体</vt:lpstr>
      <vt:lpstr>微软雅黑</vt:lpstr>
      <vt:lpstr>幼圆</vt:lpstr>
      <vt:lpstr>Arial</vt:lpstr>
      <vt:lpstr>Calibri</vt:lpstr>
      <vt:lpstr>Calibri Light</vt:lpstr>
      <vt:lpstr>Comic Sans MS</vt:lpstr>
      <vt:lpstr>Garamond</vt:lpstr>
      <vt:lpstr>Tahoma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火焰山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中国温度带的划分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72</cp:revision>
  <dcterms:created xsi:type="dcterms:W3CDTF">2020-12-24T08:16:12Z</dcterms:created>
  <dcterms:modified xsi:type="dcterms:W3CDTF">2021-01-11T06:01:27Z</dcterms:modified>
</cp:coreProperties>
</file>